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handoutMasterIdLst>
    <p:handoutMasterId r:id="rId129"/>
  </p:handoutMasterIdLst>
  <p:sldIdLst>
    <p:sldId id="256" r:id="rId2"/>
    <p:sldId id="280" r:id="rId3"/>
    <p:sldId id="300" r:id="rId4"/>
    <p:sldId id="315" r:id="rId5"/>
    <p:sldId id="388" r:id="rId6"/>
    <p:sldId id="387" r:id="rId7"/>
    <p:sldId id="281" r:id="rId8"/>
    <p:sldId id="282" r:id="rId9"/>
    <p:sldId id="316" r:id="rId10"/>
    <p:sldId id="346" r:id="rId11"/>
    <p:sldId id="347" r:id="rId12"/>
    <p:sldId id="293" r:id="rId13"/>
    <p:sldId id="294" r:id="rId14"/>
    <p:sldId id="295" r:id="rId15"/>
    <p:sldId id="296" r:id="rId16"/>
    <p:sldId id="299" r:id="rId17"/>
    <p:sldId id="317" r:id="rId18"/>
    <p:sldId id="302" r:id="rId19"/>
    <p:sldId id="303" r:id="rId20"/>
    <p:sldId id="312" r:id="rId21"/>
    <p:sldId id="322" r:id="rId22"/>
    <p:sldId id="319" r:id="rId23"/>
    <p:sldId id="320" r:id="rId24"/>
    <p:sldId id="324" r:id="rId25"/>
    <p:sldId id="333" r:id="rId26"/>
    <p:sldId id="336" r:id="rId27"/>
    <p:sldId id="337" r:id="rId28"/>
    <p:sldId id="339" r:id="rId29"/>
    <p:sldId id="340" r:id="rId30"/>
    <p:sldId id="335" r:id="rId31"/>
    <p:sldId id="341" r:id="rId32"/>
    <p:sldId id="389" r:id="rId33"/>
    <p:sldId id="342" r:id="rId34"/>
    <p:sldId id="343" r:id="rId35"/>
    <p:sldId id="344" r:id="rId36"/>
    <p:sldId id="345" r:id="rId37"/>
    <p:sldId id="380" r:id="rId38"/>
    <p:sldId id="381" r:id="rId39"/>
    <p:sldId id="439" r:id="rId40"/>
    <p:sldId id="283" r:id="rId41"/>
    <p:sldId id="289" r:id="rId42"/>
    <p:sldId id="291" r:id="rId43"/>
    <p:sldId id="383" r:id="rId44"/>
    <p:sldId id="382" r:id="rId45"/>
    <p:sldId id="384" r:id="rId46"/>
    <p:sldId id="385" r:id="rId47"/>
    <p:sldId id="386" r:id="rId48"/>
    <p:sldId id="390" r:id="rId49"/>
    <p:sldId id="392" r:id="rId50"/>
    <p:sldId id="393" r:id="rId51"/>
    <p:sldId id="394" r:id="rId52"/>
    <p:sldId id="395" r:id="rId53"/>
    <p:sldId id="396" r:id="rId54"/>
    <p:sldId id="397" r:id="rId55"/>
    <p:sldId id="398" r:id="rId56"/>
    <p:sldId id="438" r:id="rId57"/>
    <p:sldId id="401" r:id="rId58"/>
    <p:sldId id="402" r:id="rId59"/>
    <p:sldId id="403" r:id="rId60"/>
    <p:sldId id="399" r:id="rId61"/>
    <p:sldId id="400" r:id="rId62"/>
    <p:sldId id="404" r:id="rId63"/>
    <p:sldId id="405" r:id="rId64"/>
    <p:sldId id="406" r:id="rId65"/>
    <p:sldId id="407" r:id="rId66"/>
    <p:sldId id="408" r:id="rId67"/>
    <p:sldId id="409" r:id="rId68"/>
    <p:sldId id="410" r:id="rId69"/>
    <p:sldId id="411" r:id="rId70"/>
    <p:sldId id="417" r:id="rId71"/>
    <p:sldId id="418" r:id="rId72"/>
    <p:sldId id="423" r:id="rId73"/>
    <p:sldId id="426" r:id="rId74"/>
    <p:sldId id="427" r:id="rId75"/>
    <p:sldId id="454" r:id="rId76"/>
    <p:sldId id="455" r:id="rId77"/>
    <p:sldId id="456" r:id="rId78"/>
    <p:sldId id="457" r:id="rId79"/>
    <p:sldId id="458" r:id="rId80"/>
    <p:sldId id="437" r:id="rId81"/>
    <p:sldId id="416" r:id="rId82"/>
    <p:sldId id="419" r:id="rId83"/>
    <p:sldId id="420" r:id="rId84"/>
    <p:sldId id="421" r:id="rId85"/>
    <p:sldId id="422" r:id="rId86"/>
    <p:sldId id="440" r:id="rId87"/>
    <p:sldId id="284" r:id="rId88"/>
    <p:sldId id="288" r:id="rId89"/>
    <p:sldId id="292" r:id="rId90"/>
    <p:sldId id="348" r:id="rId91"/>
    <p:sldId id="349" r:id="rId92"/>
    <p:sldId id="350" r:id="rId93"/>
    <p:sldId id="351" r:id="rId94"/>
    <p:sldId id="357" r:id="rId95"/>
    <p:sldId id="358" r:id="rId96"/>
    <p:sldId id="369" r:id="rId97"/>
    <p:sldId id="360" r:id="rId98"/>
    <p:sldId id="361" r:id="rId99"/>
    <p:sldId id="362" r:id="rId100"/>
    <p:sldId id="363" r:id="rId101"/>
    <p:sldId id="364" r:id="rId102"/>
    <p:sldId id="365" r:id="rId103"/>
    <p:sldId id="366" r:id="rId104"/>
    <p:sldId id="367" r:id="rId105"/>
    <p:sldId id="352" r:id="rId106"/>
    <p:sldId id="459" r:id="rId107"/>
    <p:sldId id="443" r:id="rId108"/>
    <p:sldId id="447" r:id="rId109"/>
    <p:sldId id="448" r:id="rId110"/>
    <p:sldId id="445" r:id="rId111"/>
    <p:sldId id="444" r:id="rId112"/>
    <p:sldId id="446" r:id="rId113"/>
    <p:sldId id="449" r:id="rId114"/>
    <p:sldId id="450" r:id="rId115"/>
    <p:sldId id="451" r:id="rId116"/>
    <p:sldId id="452" r:id="rId117"/>
    <p:sldId id="370" r:id="rId118"/>
    <p:sldId id="442" r:id="rId119"/>
    <p:sldId id="372" r:id="rId120"/>
    <p:sldId id="371" r:id="rId121"/>
    <p:sldId id="460" r:id="rId122"/>
    <p:sldId id="461" r:id="rId123"/>
    <p:sldId id="373" r:id="rId124"/>
    <p:sldId id="441" r:id="rId125"/>
    <p:sldId id="290" r:id="rId126"/>
    <p:sldId id="453" r:id="rId1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02"/>
            <p14:sldId id="303"/>
            <p14:sldId id="312"/>
          </p14:sldIdLst>
        </p14:section>
        <p14:section name="&quot;Orthologues&quot;" id="{11CA1CEE-9A4C-0341-A682-ED4E46E07C2A}">
          <p14:sldIdLst>
            <p14:sldId id="322"/>
            <p14:sldId id="319"/>
            <p14:sldId id="320"/>
            <p14:sldId id="324"/>
            <p14:sldId id="333"/>
          </p14:sldIdLst>
        </p14:section>
        <p14:section name="Pba Questions Reminder" id="{B6480C0A-7172-0642-A957-9AC43680A1C9}">
          <p14:sldIdLst>
            <p14:sldId id="336"/>
          </p14:sldIdLst>
        </p14:section>
        <p14:section name="Pba RBBH" id="{DCDE6866-B309-E041-86D0-FE2B5E5ECDD7}">
          <p14:sldIdLst>
            <p14:sldId id="337"/>
            <p14:sldId id="339"/>
            <p14:sldId id="340"/>
            <p14:sldId id="335"/>
            <p14:sldId id="341"/>
            <p14:sldId id="389"/>
            <p14:sldId id="342"/>
            <p14:sldId id="343"/>
            <p14:sldId id="344"/>
            <p14:sldId id="345"/>
            <p14:sldId id="380"/>
            <p14:sldId id="381"/>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RxLR Prediction" id="{A8D234AD-ADC8-D24C-B1D1-F75737F781F8}">
          <p14:sldIdLst>
            <p14:sldId id="423"/>
            <p14:sldId id="426"/>
            <p14:sldId id="427"/>
            <p14:sldId id="454"/>
            <p14:sldId id="455"/>
            <p14:sldId id="456"/>
            <p14:sldId id="457"/>
            <p14:sldId id="458"/>
            <p14:sldId id="437"/>
          </p14:sldIdLst>
        </p14:section>
        <p14:section name="A Trip to the Doctor I" id="{A02898F0-6F7C-8841-8D3F-76FB1844359C}">
          <p14:sldIdLst>
            <p14:sldId id="416"/>
            <p14:sldId id="419"/>
            <p14:sldId id="420"/>
            <p14:sldId id="421"/>
            <p14:sldId id="422"/>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Lst>
        </p14:section>
        <p14:section name="Dickeya Genecalling" id="{585DC335-44E1-ED44-8C5E-04A32C4A1D91}">
          <p14:sldIdLst>
            <p14:sldId id="352"/>
            <p14:sldId id="459"/>
            <p14:sldId id="443"/>
            <p14:sldId id="447"/>
            <p14:sldId id="448"/>
            <p14:sldId id="445"/>
            <p14:sldId id="444"/>
            <p14:sldId id="446"/>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2"/>
            <p14:sldId id="371"/>
            <p14:sldId id="460"/>
            <p14:sldId id="461"/>
            <p14:sldId id="373"/>
          </p14:sldIdLst>
        </p14:section>
        <p14:section name="Conclusions III" id="{A009D2A6-C881-CD44-BBCF-E0865A67801E}">
          <p14:sldIdLst>
            <p14:sldId id="441"/>
          </p14:sldIdLst>
        </p14:section>
        <p14:section name="Acknowledgements" id="{6FC684BA-D980-DE44-BE84-8D4B0D41AFE8}">
          <p14:sldIdLst>
            <p14:sldId id="29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93" d="100"/>
          <a:sy n="93" d="100"/>
        </p:scale>
        <p:origin x="-118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305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interSettings" Target="printerSettings/printerSettings1.bin"/><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08/07/2014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08/07/2014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13</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61</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62</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69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82</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83</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Everything</a:t>
            </a:r>
            <a:r>
              <a:rPr lang="en-US" baseline="0" dirty="0" smtClean="0"/>
              <a:t> we do in this area depends on the quality of functional annotation, which is dependent on the quality of sequencing (and this, as we have noted, is a little noisy and possibly incomplete).</a:t>
            </a:r>
          </a:p>
          <a:p>
            <a:endParaRPr lang="en-US" baseline="0" dirty="0" smtClean="0"/>
          </a:p>
          <a:p>
            <a:r>
              <a:rPr lang="en-US" baseline="0" dirty="0" smtClean="0"/>
              <a:t>There are several approaches to functional annotation, but all of them assign biochemical function on the basis of the protein sequence of each gene product.</a:t>
            </a:r>
          </a:p>
          <a:p>
            <a:endParaRPr lang="en-US" baseline="0" dirty="0" smtClean="0"/>
          </a:p>
          <a:p>
            <a:r>
              <a:rPr lang="en-US" baseline="0" dirty="0" smtClean="0"/>
              <a:t>In general, ‘core’ functions are more likely to be well-annotated, as they are better studied, and there is likely to be more experimental basis for the initial annotation that was subsequently transferred.  Almost by definition, the biochemical functions that are unique to any of our species of interest – the very thing we’re looking for – are likely to be poorly-represented.</a:t>
            </a:r>
          </a:p>
          <a:p>
            <a:endParaRPr lang="en-US" baseline="0" dirty="0" smtClean="0"/>
          </a:p>
          <a:p>
            <a:r>
              <a:rPr lang="en-US" baseline="0" dirty="0" smtClean="0"/>
              <a:t>Nevertheless, we end up with functional annotations for the majority of gene products we call.</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106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get a huge amount of useful information from the </a:t>
            </a:r>
            <a:r>
              <a:rPr lang="en-US" dirty="0" err="1" smtClean="0"/>
              <a:t>stoichiometric</a:t>
            </a:r>
            <a:r>
              <a:rPr lang="en-US" baseline="0" dirty="0" smtClean="0"/>
              <a:t> matrix…</a:t>
            </a:r>
          </a:p>
          <a:p>
            <a:endParaRPr lang="en-US" baseline="0" dirty="0" smtClean="0"/>
          </a:p>
          <a:p>
            <a:r>
              <a:rPr lang="en-US" baseline="0" dirty="0" smtClean="0"/>
              <a:t>We can easily establish whether there are plausible paths between biochemical compounds on the graph of the network.  This lets us establish requirements for precursors and substrates, and the profile of metabolites that can be produced.</a:t>
            </a:r>
          </a:p>
          <a:p>
            <a:endParaRPr lang="en-US" baseline="0" dirty="0" smtClean="0"/>
          </a:p>
          <a:p>
            <a:r>
              <a:rPr lang="en-US" baseline="0" dirty="0" smtClean="0"/>
              <a:t>With more work, we can identify elementary flux modes (reactions that can proceed at steady-state), extreme pathways, and what flux distributions would allow, or be optimal, for a particular outcome, such as accumulation of biomass.</a:t>
            </a:r>
          </a:p>
          <a:p>
            <a:endParaRPr lang="en-US" baseline="0" dirty="0" smtClean="0"/>
          </a:p>
          <a:p>
            <a:r>
              <a:rPr lang="en-US" baseline="0" dirty="0" smtClean="0"/>
              <a:t>The </a:t>
            </a:r>
            <a:r>
              <a:rPr lang="en-US" baseline="0" dirty="0" err="1" smtClean="0"/>
              <a:t>stoichiometric</a:t>
            </a:r>
            <a:r>
              <a:rPr lang="en-US" baseline="0" dirty="0" smtClean="0"/>
              <a:t> matrix does not, however, account for individual reactions kinetics, or the action of regulatory processes, which could enhance some pathways, and shut off others (though </a:t>
            </a:r>
            <a:r>
              <a:rPr lang="en-US" baseline="0" dirty="0" err="1" smtClean="0"/>
              <a:t>extenstions</a:t>
            </a:r>
            <a:r>
              <a:rPr lang="en-US" baseline="0" dirty="0" smtClean="0"/>
              <a:t> of FBA to </a:t>
            </a:r>
            <a:r>
              <a:rPr lang="en-US" baseline="0" dirty="0" err="1" smtClean="0"/>
              <a:t>rFBA</a:t>
            </a:r>
            <a:r>
              <a:rPr lang="en-US" baseline="0" dirty="0" smtClean="0"/>
              <a:t> and </a:t>
            </a:r>
            <a:r>
              <a:rPr lang="en-US" baseline="0" dirty="0" err="1" smtClean="0"/>
              <a:t>iFBA</a:t>
            </a:r>
            <a:r>
              <a:rPr lang="en-US" baseline="0" dirty="0" smtClean="0"/>
              <a:t> do exist to account for these).</a:t>
            </a:r>
          </a:p>
          <a:p>
            <a:endParaRPr lang="en-US" baseline="0" dirty="0" smtClean="0"/>
          </a:p>
          <a:p>
            <a:r>
              <a:rPr lang="en-US" baseline="0" dirty="0" smtClean="0"/>
              <a:t>We can also apply flux-balance analysis to constrain fluxes and identify interesting properties of the system – more of which later.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121</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mentioned earlier, flux-balance analysis is a slightly more involved analysis</a:t>
            </a:r>
            <a:r>
              <a:rPr lang="en-US" baseline="0" dirty="0" smtClean="0"/>
              <a:t> that puts constraints on what the metabolic network – as described by the </a:t>
            </a:r>
            <a:r>
              <a:rPr lang="en-US" baseline="0" dirty="0" err="1" smtClean="0"/>
              <a:t>stoichiometric</a:t>
            </a:r>
            <a:r>
              <a:rPr lang="en-US" baseline="0" dirty="0" smtClean="0"/>
              <a:t> matrix – is allowed to do.</a:t>
            </a:r>
          </a:p>
          <a:p>
            <a:endParaRPr lang="en-US" baseline="0" dirty="0" smtClean="0"/>
          </a:p>
          <a:p>
            <a:r>
              <a:rPr lang="en-US" baseline="0" dirty="0" smtClean="0"/>
              <a:t>Taken naively, the </a:t>
            </a:r>
            <a:r>
              <a:rPr lang="en-US" baseline="0" dirty="0" err="1" smtClean="0"/>
              <a:t>stoichiometric</a:t>
            </a:r>
            <a:r>
              <a:rPr lang="en-US" baseline="0" dirty="0" smtClean="0"/>
              <a:t> matrix would allow any number of solutions – represented by the unconstrained solution space on the left.  We can make this more reasonable.</a:t>
            </a:r>
          </a:p>
          <a:p>
            <a:endParaRPr lang="en-US" baseline="0" dirty="0" smtClean="0"/>
          </a:p>
          <a:p>
            <a:r>
              <a:rPr lang="en-US" baseline="0" dirty="0" smtClean="0"/>
              <a:t>In FBA, we can set the system to (pseudo-)steady-state, and add some biologically plausible upper and lower constraints to reaction rates (fluxes).  We decompose the network into convex basis vectors, as illustrated schematically in the central image.</a:t>
            </a:r>
          </a:p>
          <a:p>
            <a:endParaRPr lang="en-US" baseline="0" dirty="0" smtClean="0"/>
          </a:p>
          <a:p>
            <a:r>
              <a:rPr lang="en-US" baseline="0" dirty="0" smtClean="0"/>
              <a:t>Working from this basis set, we can reconstruct any particular state of the system and, productively, identify conditions that result in maximum flux through to our chosen objective phenotype (e.g. biomass accumulation).</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122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37</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44</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50</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53</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57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58</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60</a:t>
            </a:fld>
            <a:endParaRPr lang="en-GB"/>
          </a:p>
        </p:txBody>
      </p:sp>
    </p:spTree>
    <p:extLst>
      <p:ext uri="{BB962C8B-B14F-4D97-AF65-F5344CB8AC3E}">
        <p14:creationId xmlns:p14="http://schemas.microsoft.com/office/powerpoint/2010/main" val="391308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08/07/2014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01.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www.genome.jp/kegg/kaas/" TargetMode="External"/><Relationship Id="rId4" Type="http://schemas.openxmlformats.org/officeDocument/2006/relationships/hyperlink" Target="http://www.genoscope.cns.fr/agc/microscope/metabolism/canoe.php" TargetMode="External"/><Relationship Id="rId5"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biocyc.org/"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hyperlink" Target="http://dx.doi.org/10.1038/nbt.1614"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Teaching-EMBL-Plant-Path-Genomics" TargetMode="External"/><Relationship Id="rId3"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 Id="rId3" Type="http://schemas.openxmlformats.org/officeDocument/2006/relationships/hyperlink" Target="http://dx.doi.org/10.1016/S0168-9525(00)02005-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dx.doi.org/10.1146/annurev.phyto.44.070505.14344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dx.doi.org/10.1038/nature0835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48.png"/><Relationship Id="rId5"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hyperlink" Target="http://dx.doi.org/10.1186/1471-2164-11-637"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x.doi.org/10.1007/978-1-62703-986-4_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x.doi.org/10.1007/978-1-62703-986-4_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6203" TargetMode="External"/><Relationship Id="rId3" Type="http://schemas.openxmlformats.org/officeDocument/2006/relationships/hyperlink" Target="http://dx.doi.org/10.1038/nature0835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hyperlink" Target="http://dx.doi.org/10.1038/nature0835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hyperlink" Target="http://dx.doi.org/10.1038/nature0835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dx.doi.org/10.1038/nature0835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dx.doi.org/10.1038/nature0835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1038/nature06203" TargetMode="External"/><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x.doi.org/10.1007/978-1-62703-986-4_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x.doi.org/10.1099/ijs.0.02791-0" TargetMode="External"/><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hyperlink" Target="http://dx.doi.org/10.1111/j.1365-3059.2011.02427.x"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416455"/>
            <a:ext cx="8426240" cy="4119076"/>
          </a:xfrm>
        </p:spPr>
        <p:txBody>
          <a:bodyPr/>
          <a:lstStyle/>
          <a:p>
            <a:pPr>
              <a:spcAft>
                <a:spcPts val="600"/>
              </a:spcAft>
            </a:pPr>
            <a:r>
              <a:rPr lang="en-US" u="sng" dirty="0" smtClean="0">
                <a:solidFill>
                  <a:schemeClr val="accent5">
                    <a:lumMod val="75000"/>
                  </a:schemeClr>
                </a:solidFill>
              </a:rPr>
              <a:t>Annotation 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br>
              <a:rPr lang="en-US" dirty="0" smtClean="0">
                <a:solidFill>
                  <a:srgbClr val="FF0000"/>
                </a:solidFill>
              </a:rPr>
            </a:br>
            <a:r>
              <a:rPr lang="en-US" dirty="0" smtClean="0">
                <a:solidFill>
                  <a:srgbClr val="000000"/>
                </a:solidFill>
              </a:rPr>
              <a:t>(</a:t>
            </a:r>
            <a:r>
              <a:rPr lang="en-US" sz="2000" dirty="0" smtClean="0">
                <a:solidFill>
                  <a:srgbClr val="000000"/>
                </a:solidFill>
              </a:rPr>
              <a:t>b</a:t>
            </a:r>
            <a:r>
              <a:rPr lang="en-US" sz="2000" dirty="0" smtClean="0"/>
              <a:t>ut may have no budget on </a:t>
            </a:r>
            <a:r>
              <a:rPr lang="en-US" sz="2000" dirty="0" smtClean="0"/>
              <a:t>an already tightly-funded </a:t>
            </a:r>
            <a:r>
              <a:rPr lang="en-US" sz="2000" dirty="0" smtClean="0"/>
              <a:t>project)</a:t>
            </a:r>
            <a:br>
              <a:rPr lang="en-US" sz="2000" dirty="0" smtClean="0"/>
            </a:br>
            <a:r>
              <a:rPr lang="en-US" sz="1600" dirty="0" smtClean="0"/>
              <a:t>(not a new situation: 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a:t>
            </a:r>
            <a:r>
              <a:rPr lang="en-US" u="sng" dirty="0" smtClean="0">
                <a:solidFill>
                  <a:schemeClr val="accent4">
                    <a:lumMod val="75000"/>
                  </a:schemeClr>
                </a:solidFill>
              </a:rPr>
              <a:t>you can’t propagate information that 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p>
          <a:p>
            <a:pPr>
              <a:spcAft>
                <a:spcPts val="600"/>
              </a:spcAft>
            </a:pPr>
            <a:r>
              <a:rPr lang="en-US" dirty="0" smtClean="0">
                <a:solidFill>
                  <a:schemeClr val="accent3">
                    <a:lumMod val="75000"/>
                  </a:schemeClr>
                </a:solidFill>
              </a:rPr>
              <a:t>Core, well-curated </a:t>
            </a:r>
            <a:r>
              <a:rPr lang="en-US" dirty="0" smtClean="0">
                <a:solidFill>
                  <a:schemeClr val="accent3">
                    <a:lumMod val="75000"/>
                  </a:schemeClr>
                </a:solidFill>
              </a:rPr>
              <a:t>metadata resources </a:t>
            </a:r>
            <a:r>
              <a:rPr lang="en-US" dirty="0" smtClean="0">
                <a:solidFill>
                  <a:schemeClr val="accent3">
                    <a:lumMod val="75000"/>
                  </a:schemeClr>
                </a:solidFill>
              </a:rPr>
              <a:t>are essential</a:t>
            </a:r>
          </a:p>
          <a:p>
            <a:pPr marL="108000" indent="0">
              <a:spcAft>
                <a:spcPts val="600"/>
              </a:spcAft>
              <a:buNone/>
            </a:pP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12235"/>
            <a:ext cx="6779132" cy="659940"/>
          </a:xfrm>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several automated methods against “</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58837"/>
            <a:ext cx="6779132" cy="584776"/>
          </a:xfrm>
        </p:spPr>
        <p:txBody>
          <a:bodyPr/>
          <a:lstStyle/>
          <a:p>
            <a:r>
              <a:rPr lang="en-US" sz="3200" i="1" dirty="0" err="1" smtClean="0"/>
              <a:t>Dickeya</a:t>
            </a:r>
            <a:r>
              <a:rPr lang="en-US" sz="3200" dirty="0" smtClean="0"/>
              <a:t> CDS Annotation</a:t>
            </a:r>
            <a:endParaRPr lang="en-US" sz="3200" dirty="0"/>
          </a:p>
        </p:txBody>
      </p:sp>
      <p:sp>
        <p:nvSpPr>
          <p:cNvPr id="3" name="Content Placeholder 2"/>
          <p:cNvSpPr>
            <a:spLocks noGrp="1"/>
          </p:cNvSpPr>
          <p:nvPr>
            <p:ph idx="4294967295"/>
          </p:nvPr>
        </p:nvSpPr>
        <p:spPr>
          <a:xfrm>
            <a:off x="483367" y="1723619"/>
            <a:ext cx="7070651" cy="4926150"/>
          </a:xfrm>
          <a:prstGeom prst="rect">
            <a:avLst/>
          </a:prstGeom>
        </p:spPr>
        <p:txBody>
          <a:bodyPr/>
          <a:lstStyle/>
          <a:p>
            <a:pPr>
              <a:spcBef>
                <a:spcPts val="0"/>
              </a:spcBef>
              <a:spcAft>
                <a:spcPts val="1800"/>
              </a:spcAft>
            </a:pPr>
            <a:r>
              <a:rPr lang="en-US" sz="2400" dirty="0" err="1" smtClean="0">
                <a:solidFill>
                  <a:srgbClr val="77933C"/>
                </a:solidFill>
              </a:rPr>
              <a:t>Genecalling</a:t>
            </a:r>
            <a:r>
              <a:rPr lang="en-US" sz="2400" dirty="0" smtClean="0">
                <a:solidFill>
                  <a:srgbClr val="77933C"/>
                </a:solidFill>
              </a:rPr>
              <a:t>: 4000-4700 genes per sequence</a:t>
            </a:r>
          </a:p>
          <a:p>
            <a:pPr>
              <a:spcBef>
                <a:spcPts val="0"/>
              </a:spcBef>
              <a:spcAft>
                <a:spcPts val="1800"/>
              </a:spcAft>
            </a:pPr>
            <a:r>
              <a:rPr lang="en-US" sz="2400" dirty="0" smtClean="0"/>
              <a:t>Functional annotation:</a:t>
            </a:r>
          </a:p>
          <a:p>
            <a:pPr lvl="1">
              <a:spcBef>
                <a:spcPts val="0"/>
              </a:spcBef>
              <a:spcAft>
                <a:spcPts val="1800"/>
              </a:spcAft>
            </a:pPr>
            <a:r>
              <a:rPr lang="en-US" sz="1800" dirty="0" smtClean="0"/>
              <a:t>Motif-based (e.g. </a:t>
            </a:r>
            <a:r>
              <a:rPr lang="en-US" sz="1800" dirty="0" err="1" smtClean="0"/>
              <a:t>InterProScan</a:t>
            </a:r>
            <a:r>
              <a:rPr lang="en-US" sz="1800" dirty="0" smtClean="0"/>
              <a:t>)</a:t>
            </a:r>
          </a:p>
          <a:p>
            <a:pPr lvl="1">
              <a:spcBef>
                <a:spcPts val="0"/>
              </a:spcBef>
              <a:spcAft>
                <a:spcPts val="1800"/>
              </a:spcAft>
            </a:pPr>
            <a:r>
              <a:rPr lang="en-US" sz="1800" dirty="0" smtClean="0"/>
              <a:t>Subsystems (e.g. RAST)</a:t>
            </a:r>
          </a:p>
          <a:p>
            <a:pPr>
              <a:spcBef>
                <a:spcPts val="0"/>
              </a:spcBef>
              <a:spcAft>
                <a:spcPts val="1800"/>
              </a:spcAft>
            </a:pPr>
            <a:r>
              <a:rPr lang="en-US" sz="2400" dirty="0" smtClean="0">
                <a:solidFill>
                  <a:schemeClr val="accent1">
                    <a:lumMod val="75000"/>
                  </a:schemeClr>
                </a:solidFill>
              </a:rPr>
              <a:t>Functions assigned to </a:t>
            </a:r>
            <a:br>
              <a:rPr lang="en-US" sz="2400" dirty="0" smtClean="0">
                <a:solidFill>
                  <a:schemeClr val="accent1">
                    <a:lumMod val="75000"/>
                  </a:schemeClr>
                </a:solidFill>
              </a:rPr>
            </a:br>
            <a:r>
              <a:rPr lang="en-US" sz="2400" dirty="0" smtClean="0">
                <a:solidFill>
                  <a:schemeClr val="accent1">
                    <a:lumMod val="75000"/>
                  </a:schemeClr>
                </a:solidFill>
              </a:rPr>
              <a:t>many, but not all, gene</a:t>
            </a:r>
            <a:br>
              <a:rPr lang="en-US" sz="2400" dirty="0" smtClean="0">
                <a:solidFill>
                  <a:schemeClr val="accent1">
                    <a:lumMod val="75000"/>
                  </a:schemeClr>
                </a:solidFill>
              </a:rPr>
            </a:br>
            <a:r>
              <a:rPr lang="en-US" sz="2400" dirty="0" smtClean="0">
                <a:solidFill>
                  <a:schemeClr val="accent1">
                    <a:lumMod val="75000"/>
                  </a:schemeClr>
                </a:solidFill>
              </a:rPr>
              <a:t>calls</a:t>
            </a:r>
          </a:p>
          <a:p>
            <a:pPr>
              <a:spcBef>
                <a:spcPts val="0"/>
              </a:spcBef>
              <a:spcAft>
                <a:spcPts val="1800"/>
              </a:spcAft>
            </a:pPr>
            <a:r>
              <a:rPr lang="en-US" sz="2400" dirty="0" smtClean="0">
                <a:solidFill>
                  <a:schemeClr val="accent5">
                    <a:lumMod val="75000"/>
                  </a:schemeClr>
                </a:solidFill>
              </a:rPr>
              <a:t>‘Core’/common functions</a:t>
            </a:r>
            <a:br>
              <a:rPr lang="en-US" sz="2400" dirty="0" smtClean="0">
                <a:solidFill>
                  <a:schemeClr val="accent5">
                    <a:lumMod val="75000"/>
                  </a:schemeClr>
                </a:solidFill>
              </a:rPr>
            </a:br>
            <a:r>
              <a:rPr lang="en-US" sz="2400" dirty="0" smtClean="0">
                <a:solidFill>
                  <a:schemeClr val="accent5">
                    <a:lumMod val="75000"/>
                  </a:schemeClr>
                </a:solidFill>
              </a:rPr>
              <a:t>more likely to be annotated well</a:t>
            </a:r>
            <a:r>
              <a:rPr lang="en-US" sz="2400" dirty="0" smtClean="0"/>
              <a:t/>
            </a:r>
            <a:br>
              <a:rPr lang="en-US" sz="2400" dirty="0" smtClean="0"/>
            </a:br>
            <a:r>
              <a:rPr lang="en-US" sz="2400" dirty="0" smtClean="0"/>
              <a:t>(unique capability likely to be poorly represented?)</a:t>
            </a:r>
          </a:p>
        </p:txBody>
      </p:sp>
      <p:pic>
        <p:nvPicPr>
          <p:cNvPr id="4" name="Picture 3" descr="subsystems.png"/>
          <p:cNvPicPr>
            <a:picLocks noChangeAspect="1"/>
          </p:cNvPicPr>
          <p:nvPr/>
        </p:nvPicPr>
        <p:blipFill>
          <a:blip r:embed="rId3"/>
          <a:stretch>
            <a:fillRect/>
          </a:stretch>
        </p:blipFill>
        <p:spPr>
          <a:xfrm>
            <a:off x="4216401" y="2843325"/>
            <a:ext cx="4927599" cy="2275593"/>
          </a:xfrm>
          <a:prstGeom prst="rect">
            <a:avLst/>
          </a:prstGeom>
        </p:spPr>
      </p:pic>
    </p:spTree>
    <p:extLst>
      <p:ext uri="{BB962C8B-B14F-4D97-AF65-F5344CB8AC3E}">
        <p14:creationId xmlns:p14="http://schemas.microsoft.com/office/powerpoint/2010/main" val="3703196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platforms and interfaces (web-based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infrastructure, IT 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p>
          <a:p>
            <a:pPr marL="450900" indent="-342900">
              <a:spcAft>
                <a:spcPts val="600"/>
              </a:spcAft>
            </a:pPr>
            <a:r>
              <a:rPr lang="en-US" b="1" dirty="0" smtClean="0">
                <a:solidFill>
                  <a:schemeClr val="accent3">
                    <a:lumMod val="75000"/>
                  </a:schemeClr>
                </a:solidFill>
              </a:rPr>
              <a:t>Community annotation: </a:t>
            </a:r>
            <a:r>
              <a:rPr lang="en-US" dirty="0" smtClean="0">
                <a:solidFill>
                  <a:schemeClr val="accent3">
                    <a:lumMod val="75000"/>
                  </a:schemeClr>
                </a:solidFill>
              </a:rPr>
              <a:t>“Many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a:bodyPr>
          <a:lstStyle/>
          <a:p>
            <a:r>
              <a:rPr lang="en-US" sz="2800" dirty="0" smtClean="0"/>
              <a:t>Using conserved order of RBH pairs to identify collinear regions</a:t>
            </a:r>
          </a:p>
          <a:p>
            <a:pPr lvl="1"/>
            <a:r>
              <a:rPr lang="en-US" sz="2000" dirty="0" err="1" smtClean="0">
                <a:solidFill>
                  <a:srgbClr val="008D8D"/>
                </a:solidFill>
              </a:rPr>
              <a:t>i-ADHoRe</a:t>
            </a:r>
            <a:r>
              <a:rPr lang="en-US" sz="2000" dirty="0">
                <a:solidFill>
                  <a:srgbClr val="008D8D"/>
                </a:solidFill>
              </a:rPr>
              <a:t> </a:t>
            </a:r>
            <a:r>
              <a:rPr lang="en-US" sz="1600" dirty="0">
                <a:solidFill>
                  <a:srgbClr val="008D8D"/>
                </a:solidFill>
              </a:rPr>
              <a:t>(</a:t>
            </a:r>
            <a:r>
              <a:rPr lang="en-US" sz="1600" dirty="0">
                <a:solidFill>
                  <a:srgbClr val="008D8D"/>
                </a:solidFill>
                <a:hlinkClick r:id="rId2"/>
              </a:rPr>
              <a:t>http://</a:t>
            </a:r>
            <a:r>
              <a:rPr lang="en-US" sz="1600" dirty="0" err="1">
                <a:solidFill>
                  <a:srgbClr val="008D8D"/>
                </a:solidFill>
                <a:hlinkClick r:id="rId2"/>
              </a:rPr>
              <a:t>bioinformatics.psb.ugent.be</a:t>
            </a:r>
            <a:r>
              <a:rPr lang="en-US" sz="1600" dirty="0">
                <a:solidFill>
                  <a:srgbClr val="008D8D"/>
                </a:solidFill>
                <a:hlinkClick r:id="rId2"/>
              </a:rPr>
              <a:t>/software/details/</a:t>
            </a:r>
            <a:r>
              <a:rPr lang="en-US" sz="1600" dirty="0" err="1">
                <a:solidFill>
                  <a:srgbClr val="008D8D"/>
                </a:solidFill>
                <a:hlinkClick r:id="rId2"/>
              </a:rPr>
              <a:t>i</a:t>
            </a:r>
            <a:r>
              <a:rPr lang="en-US" sz="1600" dirty="0">
                <a:solidFill>
                  <a:srgbClr val="008D8D"/>
                </a:solidFill>
                <a:hlinkClick r:id="rId2"/>
              </a:rPr>
              <a:t>--</a:t>
            </a:r>
            <a:r>
              <a:rPr lang="en-US" sz="1600" dirty="0" err="1" smtClean="0">
                <a:solidFill>
                  <a:srgbClr val="008D8D"/>
                </a:solidFill>
                <a:hlinkClick r:id="rId2"/>
              </a:rPr>
              <a:t>ADHoRe</a:t>
            </a:r>
            <a:r>
              <a:rPr lang="en-US" sz="1600" dirty="0" smtClean="0">
                <a:solidFill>
                  <a:srgbClr val="008D8D"/>
                </a:solidFill>
              </a:rPr>
              <a:t>)</a:t>
            </a:r>
            <a:endParaRPr lang="en-US" sz="16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0" y="3057034"/>
            <a:ext cx="8961120" cy="1499616"/>
          </a:xfrm>
          <a:prstGeom prst="rect">
            <a:avLst/>
          </a:prstGeom>
        </p:spPr>
      </p:pic>
      <p:sp>
        <p:nvSpPr>
          <p:cNvPr id="7" name="TextBox 6"/>
          <p:cNvSpPr txBox="1"/>
          <p:nvPr/>
        </p:nvSpPr>
        <p:spPr>
          <a:xfrm>
            <a:off x="255786" y="2716521"/>
            <a:ext cx="3090509"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genomes: core genome</a:t>
            </a: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 y="5089288"/>
            <a:ext cx="8961120" cy="335280"/>
          </a:xfrm>
          <a:prstGeom prst="rect">
            <a:avLst/>
          </a:prstGeom>
        </p:spPr>
      </p:pic>
      <p:sp>
        <p:nvSpPr>
          <p:cNvPr id="9" name="TextBox 8"/>
          <p:cNvSpPr txBox="1"/>
          <p:nvPr/>
        </p:nvSpPr>
        <p:spPr>
          <a:xfrm>
            <a:off x="408186" y="4785294"/>
            <a:ext cx="3681667"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r>
              <a:rPr lang="en-US" sz="1600" dirty="0" smtClean="0">
                <a:solidFill>
                  <a:schemeClr val="tx2">
                    <a:lumMod val="90000"/>
                    <a:lumOff val="10000"/>
                  </a:schemeClr>
                </a:solidFill>
                <a:latin typeface="Calibri"/>
                <a:cs typeface="Calibri"/>
              </a:rPr>
              <a:t>: core and accessory genome</a:t>
            </a: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289899" y="1814601"/>
            <a:ext cx="1856285" cy="369332"/>
          </a:xfrm>
          <a:prstGeom prst="rect">
            <a:avLst/>
          </a:prstGeom>
          <a:noFill/>
        </p:spPr>
        <p:txBody>
          <a:bodyPr wrap="none" rtlCol="0">
            <a:spAutoFit/>
          </a:bodyPr>
          <a:lstStyle/>
          <a:p>
            <a:r>
              <a:rPr lang="en-US" dirty="0" smtClean="0"/>
              <a:t>absolute distance</a:t>
            </a:r>
            <a:endParaRPr lang="en-US" dirty="0"/>
          </a:p>
        </p:txBody>
      </p:sp>
      <p:sp>
        <p:nvSpPr>
          <p:cNvPr id="15" name="TextBox 14"/>
          <p:cNvSpPr txBox="1"/>
          <p:nvPr/>
        </p:nvSpPr>
        <p:spPr>
          <a:xfrm>
            <a:off x="189212" y="5138107"/>
            <a:ext cx="1929096" cy="369332"/>
          </a:xfrm>
          <a:prstGeom prst="rect">
            <a:avLst/>
          </a:prstGeom>
          <a:noFill/>
        </p:spPr>
        <p:txBody>
          <a:bodyPr wrap="none" rtlCol="0">
            <a:spAutoFit/>
          </a:bodyPr>
          <a:lstStyle/>
          <a:p>
            <a:r>
              <a:rPr lang="en-US" dirty="0" smtClean="0"/>
              <a:t>Hamming distance</a:t>
            </a:r>
            <a:endParaRPr lang="en-US" dirty="0"/>
          </a:p>
        </p:txBody>
      </p: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506517"/>
            <a:ext cx="6779132" cy="461665"/>
          </a:xfrm>
        </p:spPr>
        <p:txBody>
          <a:bodyPr/>
          <a:lstStyle/>
          <a:p>
            <a:r>
              <a:rPr lang="en-US" sz="2400" dirty="0" smtClean="0"/>
              <a:t>Mapping Genome Features to </a:t>
            </a:r>
            <a:r>
              <a:rPr lang="en-US" sz="2400" dirty="0" smtClean="0"/>
              <a:t>Dynamic Processes</a:t>
            </a:r>
            <a:endParaRPr lang="en-US" sz="2400" dirty="0"/>
          </a:p>
        </p:txBody>
      </p:sp>
      <p:sp>
        <p:nvSpPr>
          <p:cNvPr id="3" name="Text Placeholder 2"/>
          <p:cNvSpPr>
            <a:spLocks noGrp="1"/>
          </p:cNvSpPr>
          <p:nvPr>
            <p:ph type="body" sz="quarter" idx="11"/>
          </p:nvPr>
        </p:nvSpPr>
        <p:spPr>
          <a:xfrm>
            <a:off x="205426" y="1241359"/>
            <a:ext cx="8697898" cy="5912388"/>
          </a:xfrm>
        </p:spPr>
        <p:txBody>
          <a:bodyPr/>
          <a:lstStyle/>
          <a:p>
            <a:pPr>
              <a:spcAft>
                <a:spcPts val="600"/>
              </a:spcAft>
            </a:pPr>
            <a:r>
              <a:rPr lang="en-US" dirty="0" smtClean="0"/>
              <a:t>Many annotation tools associate genome features with metabolic roles </a:t>
            </a:r>
            <a:r>
              <a:rPr lang="en-US" sz="2000" dirty="0" smtClean="0">
                <a:solidFill>
                  <a:schemeClr val="accent3">
                    <a:lumMod val="75000"/>
                  </a:schemeClr>
                </a:solidFill>
              </a:rPr>
              <a:t>(but not all metabolic roles have known genes…)</a:t>
            </a:r>
            <a:r>
              <a:rPr lang="en-US"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2"/>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3"/>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4"/>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5"/>
              </a:rPr>
              <a:t>http://www.unipathway.org/</a:t>
            </a:r>
            <a:r>
              <a:rPr lang="en-US" sz="1600" dirty="0" smtClean="0"/>
              <a:t>)</a:t>
            </a:r>
          </a:p>
          <a:p>
            <a:pPr marL="450900" lvl="1" indent="-342900">
              <a:spcAft>
                <a:spcPts val="600"/>
              </a:spcAft>
            </a:pPr>
            <a:r>
              <a:rPr lang="en-US" sz="1600" dirty="0" smtClean="0">
                <a:solidFill>
                  <a:srgbClr val="FF0000"/>
                </a:solidFill>
              </a:rPr>
              <a:t>(this, again, is sequence classification)</a:t>
            </a:r>
          </a:p>
          <a:p>
            <a:pPr marL="450900" lvl="1" indent="-342900">
              <a:spcAft>
                <a:spcPts val="600"/>
              </a:spcAft>
              <a:buFont typeface="Arial"/>
              <a:buChar char="•"/>
            </a:pPr>
            <a:r>
              <a:rPr lang="en-US" dirty="0" smtClean="0">
                <a:solidFill>
                  <a:schemeClr val="accent3">
                    <a:lumMod val="75000"/>
                  </a:schemeClr>
                </a:solidFill>
              </a:rPr>
              <a:t>Having genome sequence also makes finding regulatory regions </a:t>
            </a:r>
            <a:r>
              <a:rPr lang="en-US" dirty="0" smtClean="0">
                <a:solidFill>
                  <a:schemeClr val="accent3">
                    <a:lumMod val="75000"/>
                  </a:schemeClr>
                </a:solidFill>
              </a:rPr>
              <a:t>easier:</a:t>
            </a:r>
            <a:r>
              <a:rPr lang="en-US" sz="2000" dirty="0" smtClean="0">
                <a:solidFill>
                  <a:schemeClr val="accent3">
                    <a:lumMod val="75000"/>
                  </a:schemeClr>
                </a:solidFill>
              </a:rPr>
              <a:t/>
            </a:r>
            <a:br>
              <a:rPr lang="en-US" sz="2000" dirty="0" smtClean="0">
                <a:solidFill>
                  <a:schemeClr val="accent3">
                    <a:lumMod val="75000"/>
                  </a:schemeClr>
                </a:solidFill>
              </a:rPr>
            </a:br>
            <a:r>
              <a:rPr lang="en-US" sz="2000" dirty="0" smtClean="0">
                <a:solidFill>
                  <a:schemeClr val="accent3">
                    <a:lumMod val="75000"/>
                  </a:schemeClr>
                </a:solidFill>
              </a:rPr>
              <a:t>- </a:t>
            </a:r>
            <a:r>
              <a:rPr lang="en-US" sz="2000" dirty="0" err="1" smtClean="0">
                <a:solidFill>
                  <a:schemeClr val="accent4">
                    <a:lumMod val="75000"/>
                  </a:schemeClr>
                </a:solidFill>
              </a:rPr>
              <a:t>ChIP-seq</a:t>
            </a:r>
            <a:r>
              <a:rPr lang="en-US" sz="2000" dirty="0" smtClean="0">
                <a:solidFill>
                  <a:schemeClr val="accent4">
                    <a:lumMod val="75000"/>
                  </a:schemeClr>
                </a:solidFill>
              </a:rPr>
              <a:t>, motif overrepresentation</a:t>
            </a:r>
            <a:r>
              <a:rPr lang="en-US" sz="2000" dirty="0" smtClean="0">
                <a:solidFill>
                  <a:schemeClr val="accent3">
                    <a:lumMod val="75000"/>
                  </a:schemeClr>
                </a:solidFill>
              </a:rPr>
              <a:t/>
            </a:r>
            <a:br>
              <a:rPr lang="en-US" sz="2000" dirty="0" smtClean="0">
                <a:solidFill>
                  <a:schemeClr val="accent3">
                    <a:lumMod val="75000"/>
                  </a:schemeClr>
                </a:solidFill>
              </a:rPr>
            </a:br>
            <a:r>
              <a:rPr lang="en-US" sz="2000" dirty="0" smtClean="0">
                <a:solidFill>
                  <a:schemeClr val="accent3">
                    <a:lumMod val="75000"/>
                  </a:schemeClr>
                </a:solidFill>
              </a:rPr>
              <a:t>- potential for reconstructing regulatory networks</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a:t>
            </a:r>
            <a:r>
              <a:rPr lang="en-US" dirty="0" smtClean="0"/>
              <a:t>Differ </a:t>
            </a:r>
            <a:r>
              <a:rPr lang="en-US" dirty="0"/>
              <a:t>B</a:t>
            </a:r>
            <a:r>
              <a:rPr lang="en-US" dirty="0" smtClean="0"/>
              <a:t>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t>
            </a:r>
            <a:r>
              <a:rPr lang="en-US" sz="3200" dirty="0" smtClean="0"/>
              <a:t>/Absence </a:t>
            </a:r>
            <a:r>
              <a:rPr lang="en-US" sz="3200" dirty="0" smtClean="0"/>
              <a:t>of KEGG </a:t>
            </a:r>
            <a:r>
              <a:rPr lang="en-US" sz="3200" dirty="0" smtClean="0"/>
              <a:t>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439540"/>
            <a:ext cx="6779132" cy="584776"/>
          </a:xfrm>
        </p:spPr>
        <p:txBody>
          <a:bodyPr/>
          <a:lstStyle/>
          <a:p>
            <a:r>
              <a:rPr lang="en-US" sz="3200" dirty="0" smtClean="0"/>
              <a:t>Reconstructing bacterial metabolism</a:t>
            </a:r>
            <a:endParaRPr lang="en-US" sz="3200" dirty="0"/>
          </a:p>
        </p:txBody>
      </p:sp>
      <p:sp>
        <p:nvSpPr>
          <p:cNvPr id="3" name="Content Placeholder 2"/>
          <p:cNvSpPr>
            <a:spLocks noGrp="1"/>
          </p:cNvSpPr>
          <p:nvPr>
            <p:ph idx="4294967295"/>
          </p:nvPr>
        </p:nvSpPr>
        <p:spPr>
          <a:xfrm>
            <a:off x="259453" y="1665855"/>
            <a:ext cx="8752360" cy="4618653"/>
          </a:xfrm>
          <a:prstGeom prst="rect">
            <a:avLst/>
          </a:prstGeom>
        </p:spPr>
        <p:txBody>
          <a:bodyPr>
            <a:normAutofit lnSpcReduction="10000"/>
          </a:bodyPr>
          <a:lstStyle/>
          <a:p>
            <a:r>
              <a:rPr lang="en-US" sz="2400" dirty="0" err="1" smtClean="0">
                <a:solidFill>
                  <a:schemeClr val="accent5">
                    <a:lumMod val="75000"/>
                  </a:schemeClr>
                </a:solidFill>
              </a:rPr>
              <a:t>Stoichiometric</a:t>
            </a:r>
            <a:r>
              <a:rPr lang="en-US" sz="2400" dirty="0" smtClean="0">
                <a:solidFill>
                  <a:schemeClr val="accent5">
                    <a:lumMod val="75000"/>
                  </a:schemeClr>
                </a:solidFill>
              </a:rPr>
              <a:t> matrix/metabolic network gives us:</a:t>
            </a:r>
          </a:p>
          <a:p>
            <a:pPr lvl="1"/>
            <a:r>
              <a:rPr lang="en-US" sz="1800" dirty="0" smtClean="0">
                <a:solidFill>
                  <a:schemeClr val="accent1">
                    <a:lumMod val="75000"/>
                  </a:schemeClr>
                </a:solidFill>
              </a:rPr>
              <a:t>Plausible paths from substrate to product (topologically: existence of a path between nodes; thermodynamically: elementary flux modes/extreme pathways)</a:t>
            </a:r>
          </a:p>
          <a:p>
            <a:pPr lvl="1"/>
            <a:r>
              <a:rPr lang="en-US" sz="1800" dirty="0" smtClean="0">
                <a:solidFill>
                  <a:schemeClr val="accent1">
                    <a:lumMod val="75000"/>
                  </a:schemeClr>
                </a:solidFill>
              </a:rPr>
              <a:t>What metabolites can be produced?</a:t>
            </a:r>
          </a:p>
          <a:p>
            <a:pPr lvl="1"/>
            <a:r>
              <a:rPr lang="en-US" sz="1800" dirty="0" smtClean="0">
                <a:solidFill>
                  <a:schemeClr val="accent1">
                    <a:lumMod val="75000"/>
                  </a:schemeClr>
                </a:solidFill>
              </a:rPr>
              <a:t>What precursors are needed for biomass/growth/respiration?</a:t>
            </a:r>
          </a:p>
          <a:p>
            <a:pPr lvl="1"/>
            <a:r>
              <a:rPr lang="en-US" sz="1800" dirty="0" smtClean="0">
                <a:solidFill>
                  <a:schemeClr val="accent1">
                    <a:lumMod val="75000"/>
                  </a:schemeClr>
                </a:solidFill>
              </a:rPr>
              <a:t>(Optimal) flux distributions for a prescribed outcome</a:t>
            </a:r>
            <a:r>
              <a:rPr lang="en-US" sz="1800" dirty="0" smtClean="0"/>
              <a:t>.</a:t>
            </a:r>
          </a:p>
          <a:p>
            <a:r>
              <a:rPr lang="en-US" sz="2400" dirty="0" smtClean="0">
                <a:solidFill>
                  <a:srgbClr val="FF0000"/>
                </a:solidFill>
              </a:rPr>
              <a:t>But it ignores:</a:t>
            </a:r>
          </a:p>
          <a:p>
            <a:pPr lvl="1"/>
            <a:r>
              <a:rPr lang="en-US" sz="1800" dirty="0" smtClean="0"/>
              <a:t>Regulatory processes (usually… but </a:t>
            </a:r>
            <a:r>
              <a:rPr lang="en-US" sz="1800" dirty="0" err="1" smtClean="0"/>
              <a:t>rFBA</a:t>
            </a:r>
            <a:r>
              <a:rPr lang="en-US" sz="1800" dirty="0" smtClean="0"/>
              <a:t> and </a:t>
            </a:r>
            <a:r>
              <a:rPr lang="en-US" sz="1800" dirty="0" err="1" smtClean="0"/>
              <a:t>iFBA</a:t>
            </a:r>
            <a:r>
              <a:rPr lang="en-US" sz="1800" dirty="0" smtClean="0"/>
              <a:t> exist)</a:t>
            </a:r>
          </a:p>
          <a:p>
            <a:pPr lvl="1"/>
            <a:r>
              <a:rPr lang="en-US" sz="1800" dirty="0" smtClean="0"/>
              <a:t>Individual reaction kinetics</a:t>
            </a:r>
          </a:p>
          <a:p>
            <a:r>
              <a:rPr lang="en-US" sz="2400" dirty="0" smtClean="0">
                <a:solidFill>
                  <a:schemeClr val="accent3">
                    <a:lumMod val="75000"/>
                  </a:schemeClr>
                </a:solidFill>
              </a:rPr>
              <a:t>Flux-Balance Analysis (FBA)</a:t>
            </a:r>
          </a:p>
          <a:p>
            <a:pPr lvl="1"/>
            <a:r>
              <a:rPr lang="en-US" sz="1800" dirty="0" smtClean="0"/>
              <a:t>Constrains flux: (pseudo-)steady-state; (not strictly true) assumptions of irreversibility; bounds on (some) fluxes; objective function</a:t>
            </a:r>
          </a:p>
          <a:p>
            <a:r>
              <a:rPr lang="en-US" sz="2400" dirty="0" smtClean="0">
                <a:solidFill>
                  <a:schemeClr val="accent4">
                    <a:lumMod val="75000"/>
                  </a:schemeClr>
                </a:solidFill>
              </a:rPr>
              <a:t>Time-consuming </a:t>
            </a:r>
            <a:r>
              <a:rPr lang="en-US" sz="2400" dirty="0" smtClean="0"/>
              <a:t>(</a:t>
            </a:r>
            <a:r>
              <a:rPr lang="en-US" sz="1200" dirty="0" smtClean="0"/>
              <a:t>was up to 12-24 months, converting/correcting annotation – faster now</a:t>
            </a:r>
            <a:r>
              <a:rPr lang="en-US" sz="2400" dirty="0" smtClean="0"/>
              <a:t>)</a:t>
            </a:r>
            <a:endParaRPr lang="en-US" sz="2400" dirty="0"/>
          </a:p>
        </p:txBody>
      </p:sp>
    </p:spTree>
    <p:extLst>
      <p:ext uri="{BB962C8B-B14F-4D97-AF65-F5344CB8AC3E}">
        <p14:creationId xmlns:p14="http://schemas.microsoft.com/office/powerpoint/2010/main" val="1392204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71270"/>
            <a:ext cx="6779132" cy="659940"/>
          </a:xfrm>
        </p:spPr>
        <p:txBody>
          <a:bodyPr/>
          <a:lstStyle/>
          <a:p>
            <a:r>
              <a:rPr lang="en-US" dirty="0" smtClean="0"/>
              <a:t>Flux-Balance Analysis (FBA)</a:t>
            </a:r>
            <a:endParaRPr lang="en-US" dirty="0"/>
          </a:p>
        </p:txBody>
      </p:sp>
      <p:sp>
        <p:nvSpPr>
          <p:cNvPr id="3" name="Content Placeholder 2"/>
          <p:cNvSpPr>
            <a:spLocks noGrp="1"/>
          </p:cNvSpPr>
          <p:nvPr>
            <p:ph idx="4294967295"/>
          </p:nvPr>
        </p:nvSpPr>
        <p:spPr>
          <a:xfrm>
            <a:off x="263589" y="1412083"/>
            <a:ext cx="8704435" cy="2381671"/>
          </a:xfrm>
          <a:prstGeom prst="rect">
            <a:avLst/>
          </a:prstGeom>
        </p:spPr>
        <p:txBody>
          <a:bodyPr>
            <a:normAutofit/>
          </a:bodyPr>
          <a:lstStyle/>
          <a:p>
            <a:r>
              <a:rPr lang="en-US" sz="2000" dirty="0" smtClean="0">
                <a:solidFill>
                  <a:schemeClr val="accent5">
                    <a:lumMod val="75000"/>
                  </a:schemeClr>
                </a:solidFill>
              </a:rPr>
              <a:t>Constraint-based modelling</a:t>
            </a:r>
          </a:p>
          <a:p>
            <a:r>
              <a:rPr lang="en-US" sz="2000" dirty="0" smtClean="0">
                <a:solidFill>
                  <a:schemeClr val="accent3">
                    <a:lumMod val="75000"/>
                  </a:schemeClr>
                </a:solidFill>
              </a:rPr>
              <a:t>Add lower and upper bounds to reaction rates (constraints)</a:t>
            </a:r>
          </a:p>
          <a:p>
            <a:r>
              <a:rPr lang="en-US" sz="2000" dirty="0" smtClean="0">
                <a:solidFill>
                  <a:schemeClr val="accent2">
                    <a:lumMod val="75000"/>
                  </a:schemeClr>
                </a:solidFill>
              </a:rPr>
              <a:t>Define an objective phenotype (e.g. rate of biomass production, </a:t>
            </a:r>
            <a:r>
              <a:rPr lang="en-US" sz="2000" dirty="0" smtClean="0">
                <a:solidFill>
                  <a:schemeClr val="accent2">
                    <a:lumMod val="75000"/>
                  </a:schemeClr>
                </a:solidFill>
              </a:rPr>
              <a:t>respiration, match observed transcript levels)</a:t>
            </a:r>
            <a:endParaRPr lang="en-US" sz="2000" dirty="0" smtClean="0">
              <a:solidFill>
                <a:schemeClr val="accent2">
                  <a:lumMod val="75000"/>
                </a:schemeClr>
              </a:solidFill>
            </a:endParaRPr>
          </a:p>
          <a:p>
            <a:r>
              <a:rPr lang="en-US" sz="2000" dirty="0" smtClean="0">
                <a:solidFill>
                  <a:schemeClr val="accent1">
                    <a:lumMod val="75000"/>
                  </a:schemeClr>
                </a:solidFill>
              </a:rPr>
              <a:t>Calculate the conditions that result in maximum flux through/to the objective phenotype.</a:t>
            </a:r>
            <a:endParaRPr lang="en-US" sz="2000" dirty="0">
              <a:solidFill>
                <a:schemeClr val="accent1">
                  <a:lumMod val="75000"/>
                </a:schemeClr>
              </a:solidFill>
            </a:endParaRPr>
          </a:p>
        </p:txBody>
      </p:sp>
      <p:pic>
        <p:nvPicPr>
          <p:cNvPr id="4" name="Picture 3" descr="fba_optimisation.png"/>
          <p:cNvPicPr>
            <a:picLocks noChangeAspect="1"/>
          </p:cNvPicPr>
          <p:nvPr/>
        </p:nvPicPr>
        <p:blipFill>
          <a:blip r:embed="rId3"/>
          <a:stretch>
            <a:fillRect/>
          </a:stretch>
        </p:blipFill>
        <p:spPr>
          <a:xfrm>
            <a:off x="1329491" y="3665144"/>
            <a:ext cx="6051007" cy="2246016"/>
          </a:xfrm>
          <a:prstGeom prst="rect">
            <a:avLst/>
          </a:prstGeom>
        </p:spPr>
      </p:pic>
      <p:sp>
        <p:nvSpPr>
          <p:cNvPr id="5" name="TextBox 4"/>
          <p:cNvSpPr txBox="1"/>
          <p:nvPr/>
        </p:nvSpPr>
        <p:spPr>
          <a:xfrm>
            <a:off x="0" y="6550223"/>
            <a:ext cx="4287001" cy="307777"/>
          </a:xfrm>
          <a:prstGeom prst="rect">
            <a:avLst/>
          </a:prstGeom>
          <a:noFill/>
        </p:spPr>
        <p:txBody>
          <a:bodyPr wrap="none" rtlCol="0">
            <a:spAutoFit/>
          </a:bodyPr>
          <a:lstStyle/>
          <a:p>
            <a:r>
              <a:rPr lang="en-US" sz="1400" dirty="0" err="1" smtClean="0">
                <a:solidFill>
                  <a:schemeClr val="accent3">
                    <a:lumMod val="50000"/>
                  </a:schemeClr>
                </a:solidFill>
              </a:rPr>
              <a:t>Orth</a:t>
            </a:r>
            <a:r>
              <a:rPr lang="en-US" sz="1400" dirty="0" smtClean="0">
                <a:solidFill>
                  <a:schemeClr val="accent3">
                    <a:lumMod val="50000"/>
                  </a:schemeClr>
                </a:solidFill>
              </a:rPr>
              <a:t> </a:t>
            </a:r>
            <a:r>
              <a:rPr lang="en-US" sz="1400" i="1" dirty="0" smtClean="0">
                <a:solidFill>
                  <a:schemeClr val="accent3">
                    <a:lumMod val="50000"/>
                  </a:schemeClr>
                </a:solidFill>
              </a:rPr>
              <a:t>et al.</a:t>
            </a:r>
            <a:r>
              <a:rPr lang="en-US" sz="1400" dirty="0" smtClean="0">
                <a:solidFill>
                  <a:schemeClr val="accent3">
                    <a:lumMod val="50000"/>
                  </a:schemeClr>
                </a:solidFill>
              </a:rPr>
              <a:t> (</a:t>
            </a:r>
            <a:r>
              <a:rPr lang="en-US" sz="1400" dirty="0" smtClean="0">
                <a:solidFill>
                  <a:schemeClr val="accent3">
                    <a:lumMod val="50000"/>
                  </a:schemeClr>
                </a:solidFill>
              </a:rPr>
              <a:t>2010) </a:t>
            </a:r>
            <a:r>
              <a:rPr lang="en-US" sz="1400" i="1" dirty="0" smtClean="0">
                <a:solidFill>
                  <a:schemeClr val="accent3">
                    <a:lumMod val="50000"/>
                  </a:schemeClr>
                </a:solidFill>
              </a:rPr>
              <a:t>Nat </a:t>
            </a:r>
            <a:r>
              <a:rPr lang="en-US" sz="1400" i="1" dirty="0" err="1" smtClean="0">
                <a:solidFill>
                  <a:schemeClr val="accent3">
                    <a:lumMod val="50000"/>
                  </a:schemeClr>
                </a:solidFill>
              </a:rPr>
              <a:t>Biotechnol</a:t>
            </a:r>
            <a:r>
              <a:rPr lang="en-US" sz="1400" dirty="0" smtClean="0">
                <a:solidFill>
                  <a:schemeClr val="accent3">
                    <a:lumMod val="50000"/>
                  </a:schemeClr>
                </a:solidFill>
              </a:rPr>
              <a:t>. </a:t>
            </a:r>
            <a:r>
              <a:rPr lang="en-US" sz="1400" dirty="0" smtClean="0">
                <a:solidFill>
                  <a:schemeClr val="accent3">
                    <a:lumMod val="50000"/>
                  </a:schemeClr>
                </a:solidFill>
                <a:hlinkClick r:id="rId4"/>
              </a:rPr>
              <a:t>doi:10.1038/nbt.1614</a:t>
            </a:r>
            <a:r>
              <a:rPr lang="en-US" sz="1400" dirty="0" smtClean="0">
                <a:solidFill>
                  <a:schemeClr val="accent3">
                    <a:lumMod val="50000"/>
                  </a:schemeClr>
                </a:solidFill>
              </a:rPr>
              <a:t>.</a:t>
            </a:r>
            <a:endParaRPr lang="en-US" sz="1400" b="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1195534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Balance Analysis models</a:t>
            </a:r>
            <a:endParaRPr lang="en-US" dirty="0"/>
          </a:p>
        </p:txBody>
      </p:sp>
      <p:sp>
        <p:nvSpPr>
          <p:cNvPr id="3" name="Content Placeholder 2"/>
          <p:cNvSpPr>
            <a:spLocks noGrp="1"/>
          </p:cNvSpPr>
          <p:nvPr>
            <p:ph type="body" sz="quarter" idx="11"/>
          </p:nvPr>
        </p:nvSpPr>
        <p:spPr>
          <a:xfrm>
            <a:off x="379353" y="1322759"/>
            <a:ext cx="6883484" cy="5365571"/>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a:t>
            </a:r>
            <a:r>
              <a:rPr lang="en-US" sz="2000" i="1" dirty="0" err="1" smtClean="0"/>
              <a:t>Dickeya</a:t>
            </a:r>
            <a:r>
              <a:rPr lang="en-US" sz="2000" dirty="0" smtClean="0"/>
              <a:t> </a:t>
            </a:r>
            <a:br>
              <a:rPr lang="en-US" sz="2000" dirty="0" smtClean="0"/>
            </a:br>
            <a:r>
              <a:rPr lang="en-US" sz="2000" dirty="0" smtClean="0"/>
              <a:t>isolate</a:t>
            </a:r>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representative isolates</a:t>
            </a:r>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321533"/>
            <a:ext cx="7434481" cy="4961358"/>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a:t>
            </a:r>
            <a:r>
              <a:rPr lang="en-US" dirty="0" smtClean="0">
                <a:solidFill>
                  <a:schemeClr val="accent5">
                    <a:lumMod val="75000"/>
                  </a:schemeClr>
                </a:solidFill>
              </a:rPr>
              <a:t>) new sequences are </a:t>
            </a:r>
            <a:r>
              <a:rPr lang="en-US" dirty="0" smtClean="0">
                <a:solidFill>
                  <a:schemeClr val="accent5">
                    <a:lumMod val="75000"/>
                  </a:schemeClr>
                </a:solidFill>
              </a:rPr>
              <a:t>typically </a:t>
            </a:r>
            <a:r>
              <a:rPr lang="en-US" dirty="0" smtClean="0">
                <a:solidFill>
                  <a:schemeClr val="accent5">
                    <a:lumMod val="75000"/>
                  </a:schemeClr>
                </a:solidFill>
              </a:rPr>
              <a:t>not reference quality</a:t>
            </a:r>
            <a:endParaRPr lang="en-US" dirty="0" smtClean="0">
              <a:solidFill>
                <a:schemeClr val="accent5">
                  <a:lumMod val="75000"/>
                </a:schemeClr>
              </a:solidFill>
            </a:endParaRPr>
          </a:p>
          <a:p>
            <a:r>
              <a:rPr lang="en-US" b="1" dirty="0" smtClean="0">
                <a:solidFill>
                  <a:schemeClr val="accent2">
                    <a:lumMod val="75000"/>
                  </a:schemeClr>
                </a:solidFill>
              </a:rPr>
              <a:t>Automated annotations (and databases…) have errors – be careful and critical</a:t>
            </a:r>
          </a:p>
          <a:p>
            <a:r>
              <a:rPr lang="en-US" b="1" dirty="0" smtClean="0">
                <a:solidFill>
                  <a:srgbClr val="FF0000"/>
                </a:solidFill>
              </a:rPr>
              <a:t>Imperfect sequences and annotations are still amazingly useful</a:t>
            </a:r>
          </a:p>
          <a:p>
            <a:r>
              <a:rPr lang="en-US" dirty="0" smtClean="0">
                <a:solidFill>
                  <a:schemeClr val="accent4">
                    <a:lumMod val="75000"/>
                  </a:schemeClr>
                </a:solidFill>
              </a:rPr>
              <a:t>Whole genome information allows for more precise taxonomic classification and diagnostics</a:t>
            </a:r>
          </a:p>
          <a:p>
            <a:r>
              <a:rPr lang="en-US" dirty="0" smtClean="0">
                <a:solidFill>
                  <a:schemeClr val="accent3">
                    <a:lumMod val="75000"/>
                  </a:schemeClr>
                </a:solidFill>
              </a:rPr>
              <a:t>Genome analyses provide a springboard for understanding (and engineering) the 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Wolf</a:t>
            </a: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p>
          <a:p>
            <a:pPr lvl="1"/>
            <a:r>
              <a:rPr lang="en-US" sz="1100" dirty="0" smtClean="0"/>
              <a:t>Linda Milne</a:t>
            </a:r>
          </a:p>
          <a:p>
            <a:pPr lvl="1"/>
            <a:r>
              <a:rPr lang="en-US" sz="1100" dirty="0" smtClean="0"/>
              <a:t>Iain Milne</a:t>
            </a:r>
          </a:p>
          <a:p>
            <a:r>
              <a:rPr lang="en-US" sz="1100" b="1" dirty="0" smtClean="0"/>
              <a:t>JHI </a:t>
            </a:r>
            <a:r>
              <a:rPr lang="en-US" sz="1100" b="1" i="1" dirty="0" smtClean="0"/>
              <a:t>E. coli</a:t>
            </a:r>
          </a:p>
          <a:p>
            <a:pPr lvl="1"/>
            <a:r>
              <a:rPr lang="en-US" sz="1100" dirty="0" smtClean="0">
                <a:solidFill>
                  <a:srgbClr val="008D8D"/>
                </a:solidFill>
              </a:rPr>
              <a:t>Nicola 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p>
          <a:p>
            <a:pPr lvl="1"/>
            <a:r>
              <a:rPr lang="en-US" sz="1100" dirty="0" smtClean="0"/>
              <a:t>Miles Armstrong</a:t>
            </a:r>
          </a:p>
          <a:p>
            <a:pPr lvl="1"/>
            <a:r>
              <a:rPr lang="en-US" sz="1100" dirty="0" smtClean="0"/>
              <a:t>Eleanor Gilroy</a:t>
            </a:r>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smtClean="0"/>
              <a:t>Nick Thomson</a:t>
            </a:r>
          </a:p>
          <a:p>
            <a:pPr marL="0" indent="0">
              <a:buNone/>
            </a:pPr>
            <a:r>
              <a:rPr lang="en-US" sz="1900" b="1" dirty="0" smtClean="0">
                <a:solidFill>
                  <a:schemeClr val="accent4">
                    <a:lumMod val="75000"/>
                  </a:schemeClr>
                </a:solidFill>
              </a:rPr>
              <a:t>AND MANY MORE…</a:t>
            </a: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presentation materials</a:t>
            </a:r>
            <a:endParaRPr lang="en-US" dirty="0"/>
          </a:p>
        </p:txBody>
      </p:sp>
      <p:sp>
        <p:nvSpPr>
          <p:cNvPr id="3" name="Text Placeholder 2"/>
          <p:cNvSpPr>
            <a:spLocks noGrp="1"/>
          </p:cNvSpPr>
          <p:nvPr>
            <p:ph type="body" sz="quarter" idx="11"/>
          </p:nvPr>
        </p:nvSpPr>
        <p:spPr>
          <a:xfrm>
            <a:off x="652460" y="1295448"/>
            <a:ext cx="7882167" cy="1966692"/>
          </a:xfrm>
        </p:spPr>
        <p:txBody>
          <a:bodyPr/>
          <a:lstStyle/>
          <a:p>
            <a:pPr>
              <a:spcAft>
                <a:spcPts val="600"/>
              </a:spcAft>
            </a:pPr>
            <a:r>
              <a:rPr lang="en-US" dirty="0" smtClean="0"/>
              <a:t>All slides and example code/data/exercises at </a:t>
            </a:r>
            <a:r>
              <a:rPr lang="en-US" dirty="0" err="1" smtClean="0"/>
              <a:t>GitHub</a:t>
            </a:r>
            <a:r>
              <a:rPr lang="en-US" dirty="0" smtClean="0"/>
              <a:t>:</a:t>
            </a:r>
            <a:br>
              <a:rPr lang="en-US" dirty="0" smtClean="0"/>
            </a:br>
            <a:r>
              <a:rPr lang="en-US" sz="1800" dirty="0" smtClean="0">
                <a:hlinkClick r:id="rId2"/>
              </a:rPr>
              <a:t>https</a:t>
            </a:r>
            <a:r>
              <a:rPr lang="en-US" sz="1800" dirty="0">
                <a:hlinkClick r:id="rId2"/>
              </a:rPr>
              <a:t>://github.com/widdowquinn/Teaching-EMBL-Plant-Path-</a:t>
            </a:r>
            <a:r>
              <a:rPr lang="en-US" sz="1800" dirty="0" smtClean="0">
                <a:hlinkClick r:id="rId2"/>
              </a:rPr>
              <a:t>Genomics</a:t>
            </a:r>
            <a:endParaRPr lang="en-US" sz="1800" dirty="0" smtClean="0"/>
          </a:p>
          <a:p>
            <a:pPr>
              <a:spcAft>
                <a:spcPts val="600"/>
              </a:spcAft>
            </a:pPr>
            <a:r>
              <a:rPr lang="en-US" dirty="0" smtClean="0"/>
              <a:t>Use </a:t>
            </a:r>
            <a:r>
              <a:rPr lang="en-US" dirty="0" err="1" smtClean="0"/>
              <a:t>Git</a:t>
            </a:r>
            <a:r>
              <a:rPr lang="en-US" dirty="0" smtClean="0"/>
              <a:t> application or command line:</a:t>
            </a:r>
            <a:br>
              <a:rPr lang="en-US" dirty="0" smtClean="0"/>
            </a:br>
            <a:r>
              <a:rPr lang="en-US" sz="1200" b="1" dirty="0" err="1" smtClean="0">
                <a:solidFill>
                  <a:srgbClr val="FF0000"/>
                </a:solidFill>
                <a:latin typeface="Courier"/>
                <a:cs typeface="Courier"/>
              </a:rPr>
              <a:t>git</a:t>
            </a:r>
            <a:r>
              <a:rPr lang="en-US" sz="1200" b="1" dirty="0" smtClean="0">
                <a:solidFill>
                  <a:srgbClr val="FF0000"/>
                </a:solidFill>
                <a:latin typeface="Courier"/>
                <a:cs typeface="Courier"/>
              </a:rPr>
              <a:t> </a:t>
            </a:r>
            <a:r>
              <a:rPr lang="en-US" sz="1200" b="1" dirty="0">
                <a:solidFill>
                  <a:srgbClr val="FF0000"/>
                </a:solidFill>
                <a:latin typeface="Courier"/>
                <a:cs typeface="Courier"/>
              </a:rPr>
              <a:t>clone https://</a:t>
            </a:r>
            <a:r>
              <a:rPr lang="en-US" sz="1200" b="1" dirty="0" err="1">
                <a:solidFill>
                  <a:srgbClr val="FF0000"/>
                </a:solidFill>
                <a:latin typeface="Courier"/>
                <a:cs typeface="Courier"/>
              </a:rPr>
              <a:t>github.com</a:t>
            </a:r>
            <a:r>
              <a:rPr lang="en-US" sz="1200" b="1" dirty="0">
                <a:solidFill>
                  <a:srgbClr val="FF0000"/>
                </a:solidFill>
                <a:latin typeface="Courier"/>
                <a:cs typeface="Courier"/>
              </a:rPr>
              <a:t>/</a:t>
            </a:r>
            <a:r>
              <a:rPr lang="en-US" sz="1200" b="1" dirty="0" err="1">
                <a:solidFill>
                  <a:srgbClr val="FF0000"/>
                </a:solidFill>
                <a:latin typeface="Courier"/>
                <a:cs typeface="Courier"/>
              </a:rPr>
              <a:t>widdowquinn</a:t>
            </a:r>
            <a:r>
              <a:rPr lang="en-US" sz="1200" b="1" dirty="0">
                <a:solidFill>
                  <a:srgbClr val="FF0000"/>
                </a:solidFill>
                <a:latin typeface="Courier"/>
                <a:cs typeface="Courier"/>
              </a:rPr>
              <a:t>/Teaching-EMBL-Plant-Path-</a:t>
            </a:r>
            <a:r>
              <a:rPr lang="en-US" sz="1200" b="1" dirty="0" err="1">
                <a:solidFill>
                  <a:srgbClr val="FF0000"/>
                </a:solidFill>
                <a:latin typeface="Courier"/>
                <a:cs typeface="Courier"/>
              </a:rPr>
              <a:t>Genomics.git</a:t>
            </a:r>
            <a:endParaRPr lang="en-US" sz="1200" b="1" dirty="0">
              <a:solidFill>
                <a:srgbClr val="FF0000"/>
              </a:solidFill>
              <a:latin typeface="Courier"/>
              <a:cs typeface="Courier"/>
            </a:endParaRPr>
          </a:p>
          <a:p>
            <a:pPr>
              <a:spcAft>
                <a:spcPts val="600"/>
              </a:spcAft>
            </a:pPr>
            <a:r>
              <a:rPr lang="en-US" u="sng" dirty="0" smtClean="0">
                <a:solidFill>
                  <a:schemeClr val="accent3">
                    <a:lumMod val="50000"/>
                  </a:schemeClr>
                </a:solidFill>
              </a:rPr>
              <a:t>Also in the course materials directory</a:t>
            </a:r>
            <a:endParaRPr lang="en-US" u="sng" dirty="0">
              <a:solidFill>
                <a:schemeClr val="accent3">
                  <a:lumMod val="50000"/>
                </a:schemeClr>
              </a:solidFill>
            </a:endParaRPr>
          </a:p>
        </p:txBody>
      </p:sp>
      <p:pic>
        <p:nvPicPr>
          <p:cNvPr id="4" name="Picture 3" descr="Screen Shot 2014-07-08 at 11.1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343" y="3381345"/>
            <a:ext cx="4956831" cy="3130307"/>
          </a:xfrm>
          <a:prstGeom prst="rect">
            <a:avLst/>
          </a:prstGeom>
        </p:spPr>
      </p:pic>
    </p:spTree>
    <p:extLst>
      <p:ext uri="{BB962C8B-B14F-4D97-AF65-F5344CB8AC3E}">
        <p14:creationId xmlns:p14="http://schemas.microsoft.com/office/powerpoint/2010/main" val="15465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of which more later…)</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2002/3 to ask:</a:t>
            </a: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312802"/>
            <a:ext cx="8521700" cy="5391754"/>
          </a:xfrm>
          <a:prstGeom prst="rect">
            <a:avLst/>
          </a:prstGeom>
        </p:spPr>
        <p:txBody>
          <a:bodyPr>
            <a:noAutofit/>
          </a:bodyPr>
          <a:lstStyle/>
          <a:p>
            <a:pPr>
              <a:spcBef>
                <a:spcPts val="0"/>
              </a:spcBef>
              <a:spcAft>
                <a:spcPts val="1200"/>
              </a:spcAft>
            </a:pPr>
            <a:r>
              <a:rPr lang="en-US" sz="2400" b="1" dirty="0" smtClean="0">
                <a:solidFill>
                  <a:schemeClr val="accent3">
                    <a:lumMod val="75000"/>
                  </a:schemeClr>
                </a:solidFill>
              </a:rPr>
              <a:t>Important technical terms describing feature relationships </a:t>
            </a: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maybe through </a:t>
            </a:r>
            <a:r>
              <a:rPr lang="en-US" sz="2400" dirty="0"/>
              <a:t>convergent </a:t>
            </a:r>
            <a:r>
              <a:rPr lang="en-US" sz="2400" dirty="0" smtClean="0"/>
              <a:t>evolution rather than common 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
        <p:nvSpPr>
          <p:cNvPr id="4" name="TextBox 3"/>
          <p:cNvSpPr txBox="1"/>
          <p:nvPr/>
        </p:nvSpPr>
        <p:spPr>
          <a:xfrm>
            <a:off x="0" y="6226164"/>
            <a:ext cx="6172445"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430409"/>
          </a:xfrm>
        </p:spPr>
        <p:txBody>
          <a:bodyPr/>
          <a:lstStyle/>
          <a:p>
            <a:pPr>
              <a:spcAft>
                <a:spcPts val="36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36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36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p:txBody>
      </p:sp>
    </p:spTree>
    <p:extLst>
      <p:ext uri="{BB962C8B-B14F-4D97-AF65-F5344CB8AC3E}">
        <p14:creationId xmlns:p14="http://schemas.microsoft.com/office/powerpoint/2010/main" val="426241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619915"/>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pPr>
              <a:spcBef>
                <a:spcPts val="0"/>
              </a:spcBef>
              <a:spcAft>
                <a:spcPts val="600"/>
              </a:spcAft>
            </a:pPr>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spcBef>
                <a:spcPts val="0"/>
              </a:spcBef>
              <a:spcAft>
                <a:spcPts val="600"/>
              </a:spcAft>
            </a:pPr>
            <a:r>
              <a:rPr lang="en-US" sz="1800" dirty="0" smtClean="0"/>
              <a:t>Evolutionary</a:t>
            </a:r>
          </a:p>
          <a:p>
            <a:pPr lvl="1">
              <a:spcBef>
                <a:spcPts val="0"/>
              </a:spcBef>
              <a:spcAft>
                <a:spcPts val="600"/>
              </a:spcAft>
            </a:pPr>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pPr lvl="1">
              <a:spcBef>
                <a:spcPts val="0"/>
              </a:spcBef>
              <a:spcAft>
                <a:spcPts val="600"/>
              </a:spcAft>
            </a:pPr>
            <a:r>
              <a:rPr lang="en-US" sz="1800" dirty="0" smtClean="0"/>
              <a:t>Structural (same genomic context, etc.)</a:t>
            </a:r>
            <a:endParaRPr lang="en-US" sz="1800" dirty="0" smtClean="0"/>
          </a:p>
          <a:p>
            <a:pPr>
              <a:spcBef>
                <a:spcPts val="0"/>
              </a:spcBef>
              <a:spcAft>
                <a:spcPts val="600"/>
              </a:spcAft>
            </a:pPr>
            <a:r>
              <a:rPr lang="en-US" sz="2400" dirty="0" smtClean="0">
                <a:solidFill>
                  <a:srgbClr val="77933C"/>
                </a:solidFill>
              </a:rPr>
              <a:t>Many (&gt;35) databases attempt to describe </a:t>
            </a:r>
            <a:br>
              <a:rPr lang="en-US" sz="2400" dirty="0" smtClean="0">
                <a:solidFill>
                  <a:srgbClr val="77933C"/>
                </a:solidFill>
              </a:rPr>
            </a:br>
            <a:r>
              <a:rPr lang="en-US" sz="2400" dirty="0" err="1" smtClean="0">
                <a:solidFill>
                  <a:srgbClr val="77933C"/>
                </a:solidFill>
              </a:rPr>
              <a:t>orthology</a:t>
            </a:r>
            <a:r>
              <a:rPr lang="en-US" sz="2400" dirty="0" smtClean="0">
                <a:solidFill>
                  <a:srgbClr val="77933C"/>
                </a:solidFill>
              </a:rPr>
              <a:t> relationships</a:t>
            </a:r>
          </a:p>
          <a:p>
            <a:pPr lvl="1">
              <a:spcBef>
                <a:spcPts val="0"/>
              </a:spcBef>
              <a:spcAft>
                <a:spcPts val="600"/>
              </a:spcAft>
            </a:pPr>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31311"/>
            <a:ext cx="6779132" cy="584776"/>
          </a:xfrm>
        </p:spPr>
        <p:txBody>
          <a:bodyPr/>
          <a:lstStyle/>
          <a:p>
            <a:r>
              <a:rPr lang="en-US" sz="3200" dirty="0" smtClean="0"/>
              <a:t>Evaluating “</a:t>
            </a:r>
            <a:r>
              <a:rPr lang="en-US" sz="3200" dirty="0" err="1" smtClean="0"/>
              <a:t>Orthologue</a:t>
            </a:r>
            <a:r>
              <a:rPr lang="en-US" sz="3200" dirty="0" smtClean="0"/>
              <a:t>” Prediction</a:t>
            </a:r>
            <a:endParaRPr lang="en-US" sz="3200" dirty="0"/>
          </a:p>
        </p:txBody>
      </p:sp>
      <p:sp>
        <p:nvSpPr>
          <p:cNvPr id="4" name="Content Placeholder 3"/>
          <p:cNvSpPr>
            <a:spLocks noGrp="1"/>
          </p:cNvSpPr>
          <p:nvPr>
            <p:ph idx="4294967295"/>
          </p:nvPr>
        </p:nvSpPr>
        <p:spPr>
          <a:xfrm>
            <a:off x="344353" y="1341297"/>
            <a:ext cx="8268121" cy="4794218"/>
          </a:xfrm>
          <a:prstGeom prst="rect">
            <a:avLst/>
          </a:prstGeom>
        </p:spPr>
        <p:txBody>
          <a:bodyPr>
            <a:normAutofit/>
          </a:bodyPr>
          <a:lstStyle/>
          <a:p>
            <a:pPr>
              <a:spcBef>
                <a:spcPts val="0"/>
              </a:spcBef>
              <a:spcAft>
                <a:spcPts val="600"/>
              </a:spcAft>
            </a:pPr>
            <a:r>
              <a:rPr lang="en-US" sz="2400" dirty="0" smtClean="0"/>
              <a:t>Works the same way as for all prediction tools</a:t>
            </a:r>
          </a:p>
          <a:p>
            <a:pPr marL="572400" indent="-457200">
              <a:spcBef>
                <a:spcPts val="0"/>
              </a:spcBef>
              <a:spcAft>
                <a:spcPts val="600"/>
              </a:spcAft>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spcBef>
                <a:spcPts val="0"/>
              </a:spcBef>
              <a:spcAft>
                <a:spcPts val="600"/>
              </a:spcAft>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spcBef>
                <a:spcPts val="0"/>
              </a:spcBef>
              <a:spcAft>
                <a:spcPts val="600"/>
              </a:spcAft>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spcBef>
                <a:spcPts val="0"/>
              </a:spcBef>
              <a:spcAft>
                <a:spcPts val="600"/>
              </a:spcAft>
            </a:pPr>
            <a:r>
              <a:rPr lang="en-US" sz="1800" dirty="0" smtClean="0">
                <a:solidFill>
                  <a:schemeClr val="accent2">
                    <a:lumMod val="75000"/>
                  </a:schemeClr>
                </a:solidFill>
              </a:rPr>
              <a:t>Sensitivity</a:t>
            </a:r>
          </a:p>
          <a:p>
            <a:pPr lvl="1">
              <a:spcBef>
                <a:spcPts val="0"/>
              </a:spcBef>
              <a:spcAft>
                <a:spcPts val="600"/>
              </a:spcAft>
            </a:pPr>
            <a:r>
              <a:rPr lang="en-US" sz="1800" dirty="0" smtClean="0">
                <a:solidFill>
                  <a:schemeClr val="accent5">
                    <a:lumMod val="75000"/>
                  </a:schemeClr>
                </a:solidFill>
              </a:rPr>
              <a:t>Specificity</a:t>
            </a:r>
          </a:p>
          <a:p>
            <a:pPr lvl="1">
              <a:spcBef>
                <a:spcPts val="0"/>
              </a:spcBef>
              <a:spcAft>
                <a:spcPts val="600"/>
              </a:spcAft>
            </a:pPr>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64032448"/>
              </p:ext>
            </p:extLst>
          </p:nvPr>
        </p:nvGraphicFramePr>
        <p:xfrm>
          <a:off x="4616502" y="2553564"/>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9149742"/>
              </p:ext>
            </p:extLst>
          </p:nvPr>
        </p:nvGraphicFramePr>
        <p:xfrm>
          <a:off x="4029927" y="3978388"/>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602766" y="1187719"/>
            <a:ext cx="7582916" cy="4794218"/>
          </a:xfrm>
          <a:prstGeom prst="rect">
            <a:avLst/>
          </a:prstGeom>
        </p:spPr>
        <p:txBody>
          <a:bodyPr>
            <a:normAutofit/>
          </a:bodyPr>
          <a:lstStyle/>
          <a:p>
            <a:pPr marL="306000">
              <a:spcBef>
                <a:spcPts val="0"/>
              </a:spcBef>
              <a:spcAft>
                <a:spcPts val="2400"/>
              </a:spcAft>
            </a:pPr>
            <a:r>
              <a:rPr lang="en-US" sz="2800" b="1" dirty="0" smtClean="0">
                <a:solidFill>
                  <a:schemeClr val="tx2">
                    <a:lumMod val="75000"/>
                    <a:lumOff val="25000"/>
                  </a:schemeClr>
                </a:solidFill>
              </a:rPr>
              <a:t>Performance varies by choice of method and interpretation of “</a:t>
            </a:r>
            <a:r>
              <a:rPr lang="en-US" sz="2800" b="1" dirty="0" err="1" smtClean="0">
                <a:solidFill>
                  <a:schemeClr val="tx2">
                    <a:lumMod val="75000"/>
                    <a:lumOff val="25000"/>
                  </a:schemeClr>
                </a:solidFill>
              </a:rPr>
              <a:t>orthology</a:t>
            </a:r>
            <a:r>
              <a:rPr lang="en-US" sz="2800" b="1" dirty="0" smtClean="0">
                <a:solidFill>
                  <a:schemeClr val="tx2">
                    <a:lumMod val="75000"/>
                    <a:lumOff val="25000"/>
                  </a:schemeClr>
                </a:solidFill>
              </a:rPr>
              <a:t>”</a:t>
            </a:r>
            <a:endParaRPr lang="en-US" sz="2800" b="1" dirty="0" smtClean="0"/>
          </a:p>
          <a:p>
            <a:pPr marL="306000">
              <a:spcBef>
                <a:spcPts val="0"/>
              </a:spcBef>
              <a:spcAft>
                <a:spcPts val="2400"/>
              </a:spcAft>
            </a:pPr>
            <a:r>
              <a:rPr lang="en-US" sz="2800" b="1" dirty="0" smtClean="0">
                <a:solidFill>
                  <a:srgbClr val="77933C"/>
                </a:solidFill>
              </a:rPr>
              <a:t>Biggest influence is often annotation quality</a:t>
            </a:r>
            <a:endParaRPr lang="en-US" sz="2800" b="1" dirty="0" smtClean="0"/>
          </a:p>
          <a:p>
            <a:pPr marL="306000">
              <a:spcBef>
                <a:spcPts val="0"/>
              </a:spcBef>
              <a:spcAft>
                <a:spcPts val="2400"/>
              </a:spcAft>
            </a:pPr>
            <a:r>
              <a:rPr lang="en-US" sz="2800" b="1" dirty="0" smtClean="0">
                <a:solidFill>
                  <a:schemeClr val="accent4">
                    <a:lumMod val="75000"/>
                  </a:schemeClr>
                </a:solidFill>
              </a:rPr>
              <a:t>Relative performance varies with benchmark choice</a:t>
            </a:r>
            <a:endParaRPr lang="en-US" sz="2800" b="1" dirty="0" smtClean="0"/>
          </a:p>
          <a:p>
            <a:pPr marL="306000">
              <a:spcBef>
                <a:spcPts val="0"/>
              </a:spcBef>
              <a:spcAft>
                <a:spcPts val="2400"/>
              </a:spcAft>
            </a:pPr>
            <a:r>
              <a:rPr lang="en-US" sz="2800" b="1" dirty="0" smtClean="0">
                <a:solidFill>
                  <a:srgbClr val="FF0000"/>
                </a:solidFill>
              </a:rPr>
              <a:t>(clustering) RBH outperforms the more complex algorithms under many circumstances</a:t>
            </a:r>
          </a:p>
          <a:p>
            <a:pPr marL="306000">
              <a:spcBef>
                <a:spcPts val="0"/>
              </a:spcBef>
              <a:spcAft>
                <a:spcPts val="2400"/>
              </a:spcAft>
            </a:pPr>
            <a:endParaRPr lang="en-US" sz="2800"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Our </a:t>
            </a:r>
            <a:r>
              <a:rPr lang="en-US" i="1" dirty="0" err="1" smtClean="0"/>
              <a:t>Pba</a:t>
            </a:r>
            <a:r>
              <a:rPr lang="en-US" dirty="0" smtClean="0"/>
              <a:t> 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Text Placeholder 2"/>
          <p:cNvSpPr>
            <a:spLocks noGrp="1"/>
          </p:cNvSpPr>
          <p:nvPr>
            <p:ph type="body" sz="quarter" idx="11"/>
          </p:nvPr>
        </p:nvSpPr>
        <p:spPr>
          <a:xfrm>
            <a:off x="418847" y="1215255"/>
            <a:ext cx="7814180" cy="2881814"/>
          </a:xfrm>
        </p:spPr>
        <p:txBody>
          <a:bodyPr/>
          <a:lstStyle/>
          <a:p>
            <a:pPr>
              <a:spcAft>
                <a:spcPts val="600"/>
              </a:spcAft>
            </a:pPr>
            <a:r>
              <a:rPr lang="en-US" dirty="0" smtClean="0">
                <a:solidFill>
                  <a:schemeClr val="accent5">
                    <a:lumMod val="75000"/>
                  </a:schemeClr>
                </a:solidFill>
              </a:rPr>
              <a:t>RBH not necessarily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solidFill>
                  <a:schemeClr val="accent1">
                    <a:lumMod val="75000"/>
                  </a:schemeClr>
                </a:solidFill>
              </a:rPr>
              <a:t>Compared 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a:t>
            </a:r>
            <a:r>
              <a:rPr lang="en-US" sz="2000" b="1" dirty="0" smtClean="0">
                <a:solidFill>
                  <a:srgbClr val="FF0000"/>
                </a:solidFill>
              </a:rPr>
              <a:t>NOTE</a:t>
            </a:r>
            <a:r>
              <a:rPr lang="en-US" sz="2000" dirty="0" smtClean="0">
                <a:solidFill>
                  <a:srgbClr val="FF0000"/>
                </a:solidFill>
              </a:rPr>
              <a:t>: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a:t>
            </a:r>
            <a:r>
              <a:rPr lang="en-US" dirty="0" smtClean="0"/>
              <a:t>essential </a:t>
            </a:r>
            <a:r>
              <a:rPr lang="en-US" sz="2000" dirty="0" smtClean="0"/>
              <a:t>(see </a:t>
            </a:r>
            <a:r>
              <a:rPr lang="en-US" sz="2000" dirty="0" err="1" smtClean="0">
                <a:latin typeface="Courier"/>
                <a:cs typeface="Courier"/>
              </a:rPr>
              <a:t>pba_rbh.ipynb</a:t>
            </a:r>
            <a:r>
              <a:rPr lang="en-US" sz="2000" dirty="0" smtClean="0"/>
              <a:t>)</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in 2003 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104264"/>
            <a:ext cx="6883484" cy="1680460"/>
          </a:xfrm>
        </p:spPr>
        <p:txBody>
          <a:bodyPr/>
          <a:lstStyle/>
          <a:p>
            <a:r>
              <a:rPr lang="en-US" dirty="0" smtClean="0">
                <a:solidFill>
                  <a:srgbClr val="FF0000"/>
                </a:solidFill>
              </a:rPr>
              <a:t>Important for virulence? Testable hypothesis.</a:t>
            </a:r>
          </a:p>
          <a:p>
            <a:r>
              <a:rPr lang="en-US" dirty="0" smtClean="0">
                <a:solidFill>
                  <a:schemeClr val="accent3">
                    <a:lumMod val="75000"/>
                  </a:schemeClr>
                </a:solidFill>
              </a:rPr>
              <a:t>Present 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84809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84809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614502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614502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614502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powerful!</a:t>
            </a:r>
          </a:p>
          <a:p>
            <a:r>
              <a:rPr lang="en-US" dirty="0" smtClean="0">
                <a:solidFill>
                  <a:schemeClr val="accent6">
                    <a:lumMod val="75000"/>
                  </a:schemeClr>
                </a:solidFill>
              </a:rPr>
              <a:t>Good annotation is essential </a:t>
            </a:r>
            <a:endParaRPr lang="en-US" dirty="0" smtClean="0">
              <a:solidFill>
                <a:schemeClr val="accent6">
                  <a:lumMod val="75000"/>
                </a:schemeClr>
              </a:solidFill>
            </a:endParaRPr>
          </a:p>
          <a:p>
            <a:r>
              <a:rPr lang="en-US" dirty="0" smtClean="0">
                <a:solidFill>
                  <a:schemeClr val="accent5">
                    <a:lumMod val="75000"/>
                  </a:schemeClr>
                </a:solidFill>
              </a:rPr>
              <a:t>Useful</a:t>
            </a:r>
            <a:r>
              <a:rPr lang="en-US" dirty="0" smtClean="0">
                <a:solidFill>
                  <a:schemeClr val="accent5">
                    <a:lumMod val="75000"/>
                  </a:schemeClr>
                </a:solidFill>
              </a:rPr>
              <a:t>, falsifiable hypotheses can be generated from inspection of genomic 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genomic datasets</a:t>
            </a:r>
          </a:p>
          <a:p>
            <a:r>
              <a:rPr lang="en-US" dirty="0" smtClean="0">
                <a:solidFill>
                  <a:schemeClr val="accent3">
                    <a:lumMod val="75000"/>
                  </a:schemeClr>
                </a:solidFill>
              </a:rPr>
              <a:t>Determining </a:t>
            </a:r>
            <a:r>
              <a:rPr lang="en-US" dirty="0" smtClean="0">
                <a:solidFill>
                  <a:schemeClr val="accent3">
                    <a:lumMod val="75000"/>
                  </a:schemeClr>
                </a:solidFill>
              </a:rPr>
              <a:t>biochemical function (or functional equivalence) of </a:t>
            </a:r>
            <a:r>
              <a:rPr lang="en-US" dirty="0" smtClean="0">
                <a:solidFill>
                  <a:schemeClr val="accent3">
                    <a:lumMod val="75000"/>
                  </a:schemeClr>
                </a:solidFill>
              </a:rPr>
              <a:t>large scale data is not yet 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201804" y="1543366"/>
            <a:ext cx="8551310" cy="3337324"/>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r>
              <a:rPr lang="en-GB" sz="2000" dirty="0" smtClean="0"/>
              <a:t>here are some of the other lessons I learned</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overcome control measures and 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My Interest: Effectors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regions (mostly TEs)</a:t>
            </a: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repeat/TE 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overcome novel resistance?</a:t>
            </a: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691390" y="1381413"/>
            <a:ext cx="7993450" cy="3285883"/>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b="1" u="sng" dirty="0" smtClean="0">
                <a:solidFill>
                  <a:srgbClr val="FF0000"/>
                </a:solidFill>
              </a:rPr>
              <a:t>No single test</a:t>
            </a:r>
            <a:r>
              <a:rPr lang="en-US" sz="2400" dirty="0" smtClean="0">
                <a:solidFill>
                  <a:srgbClr val="FF0000"/>
                </a:solidFill>
              </a:rPr>
              <a: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75" y="4667296"/>
            <a:ext cx="2200698" cy="1929278"/>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72" y="4667296"/>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p>
          <a:p>
            <a:pPr lvl="2"/>
            <a:r>
              <a:rPr lang="en-US" sz="2000" dirty="0" smtClean="0">
                <a:solidFill>
                  <a:schemeClr val="accent1">
                    <a:lumMod val="50000"/>
                  </a:schemeClr>
                </a:solidFill>
              </a:rPr>
              <a:t>Location in repeat-rich regions</a:t>
            </a: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EBI </a:t>
            </a:r>
            <a:br>
              <a:rPr lang="en-US" sz="2800" dirty="0" smtClean="0">
                <a:solidFill>
                  <a:schemeClr val="accent3">
                    <a:lumMod val="75000"/>
                  </a:schemeClr>
                </a:solidFill>
              </a:rPr>
            </a:br>
            <a:r>
              <a:rPr lang="en-US" sz="2800" dirty="0" smtClean="0">
                <a:solidFill>
                  <a:schemeClr val="accent3">
                    <a:lumMod val="75000"/>
                  </a:schemeClr>
                </a:solidFill>
              </a:rPr>
              <a:t>internal pipelines) can </a:t>
            </a:r>
            <a:r>
              <a:rPr lang="en-US" sz="2800" dirty="0" smtClean="0">
                <a:solidFill>
                  <a:schemeClr val="accent3">
                    <a:lumMod val="75000"/>
                  </a:schemeClr>
                </a:solidFill>
              </a:rPr>
              <a:t>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a:t>
            </a:r>
            <a:br>
              <a:rPr lang="en-US" sz="2800" dirty="0" smtClean="0">
                <a:solidFill>
                  <a:schemeClr val="accent4">
                    <a:lumMod val="75000"/>
                  </a:schemeClr>
                </a:solidFill>
              </a:rPr>
            </a:br>
            <a:r>
              <a:rPr lang="en-US" sz="2400" dirty="0" smtClean="0">
                <a:solidFill>
                  <a:schemeClr val="accent4">
                    <a:lumMod val="75000"/>
                  </a:schemeClr>
                </a:solidFill>
              </a:rPr>
              <a:t>(F-measure, AUC, …)</a:t>
            </a:r>
          </a:p>
          <a:p>
            <a:r>
              <a:rPr lang="en-US" sz="2800" dirty="0" smtClean="0">
                <a:solidFill>
                  <a:schemeClr val="accent2">
                    <a:lumMod val="75000"/>
                  </a:schemeClr>
                </a:solidFill>
              </a:rPr>
              <a:t>Choose distance that gives the </a:t>
            </a:r>
            <a:r>
              <a:rPr lang="en-US" sz="2800" dirty="0" smtClean="0">
                <a:solidFill>
                  <a:schemeClr val="accent2">
                    <a:lumMod val="75000"/>
                  </a:schemeClr>
                </a:solidFill>
              </a:rPr>
              <a:t>“best” </a:t>
            </a:r>
            <a:r>
              <a:rPr lang="en-US" sz="2800" dirty="0" smtClean="0">
                <a:solidFill>
                  <a:schemeClr val="accent2">
                    <a:lumMod val="75000"/>
                  </a:schemeClr>
                </a:solidFill>
              </a:rPr>
              <a:t>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a:t>
            </a:r>
            <a:r>
              <a:rPr lang="en-US" sz="2400" b="1" dirty="0" smtClean="0">
                <a:solidFill>
                  <a:schemeClr val="accent4">
                    <a:lumMod val="75000"/>
                  </a:schemeClr>
                </a:solidFill>
              </a:rPr>
              <a:t>estimate of </a:t>
            </a:r>
            <a:r>
              <a:rPr lang="en-US" sz="2400" b="1" dirty="0">
                <a:solidFill>
                  <a:schemeClr val="accent4">
                    <a:lumMod val="75000"/>
                  </a:schemeClr>
                </a:solidFill>
              </a:rPr>
              <a:t>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354217"/>
          </a:xfrm>
          <a:prstGeom prst="rect">
            <a:avLst/>
          </a:prstGeom>
          <a:noFill/>
        </p:spPr>
        <p:txBody>
          <a:bodyPr wrap="square" rtlCol="0">
            <a:spAutoFit/>
          </a:bodyPr>
          <a:lstStyle/>
          <a:p>
            <a:pPr marL="457200" indent="-457200">
              <a:spcAft>
                <a:spcPts val="600"/>
              </a:spcAft>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spcAft>
                <a:spcPts val="600"/>
              </a:spcAft>
              <a:buFont typeface="Arial"/>
              <a:buChar char="•"/>
            </a:pPr>
            <a:r>
              <a:rPr lang="en-US" sz="2400" dirty="0" smtClean="0">
                <a:solidFill>
                  <a:schemeClr val="accent5">
                    <a:lumMod val="75000"/>
                  </a:schemeClr>
                </a:solidFill>
                <a:latin typeface="Calibri"/>
                <a:cs typeface="Calibri"/>
              </a:rPr>
              <a:t>This gives estimated performance metrics on unseen data</a:t>
            </a:r>
            <a:endParaRPr lang="en-US" sz="2400" dirty="0" smtClean="0">
              <a:solidFill>
                <a:schemeClr val="accent4">
                  <a:lumMod val="75000"/>
                </a:schemeClr>
              </a:solidFill>
              <a:latin typeface="Calibri"/>
              <a:cs typeface="Calibri"/>
            </a:endParaRPr>
          </a:p>
          <a:p>
            <a:pPr marL="457200" indent="-457200">
              <a:spcAft>
                <a:spcPts val="600"/>
              </a:spcAft>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885714"/>
            <a:ext cx="4848389" cy="4457825"/>
          </a:xfrm>
          <a:prstGeom prst="rect">
            <a:avLst/>
          </a:prstGeom>
        </p:spPr>
      </p:pic>
      <p:sp>
        <p:nvSpPr>
          <p:cNvPr id="5"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91092"/>
            <a:ext cx="7548084" cy="4489129"/>
          </a:xfrm>
          <a:prstGeom prst="rect">
            <a:avLst/>
          </a:prstGeom>
        </p:spPr>
        <p:txBody>
          <a:bodyPr>
            <a:normAutofit/>
          </a:bodyPr>
          <a:lstStyle/>
          <a:p>
            <a:pPr>
              <a:spcBef>
                <a:spcPts val="0"/>
              </a:spcBef>
              <a:spcAft>
                <a:spcPts val="1200"/>
              </a:spcAft>
            </a:pPr>
            <a:r>
              <a:rPr lang="en-US" sz="2400" dirty="0" smtClean="0">
                <a:solidFill>
                  <a:schemeClr val="accent3">
                    <a:lumMod val="75000"/>
                  </a:schemeClr>
                </a:solidFill>
              </a:rPr>
              <a:t>Parameters modified for HMM</a:t>
            </a:r>
          </a:p>
          <a:p>
            <a:pPr lvl="1">
              <a:spcBef>
                <a:spcPts val="0"/>
              </a:spcBef>
              <a:spcAft>
                <a:spcPts val="1200"/>
              </a:spcAft>
            </a:pPr>
            <a:r>
              <a:rPr lang="en-US" sz="1800" dirty="0" smtClean="0">
                <a:solidFill>
                  <a:schemeClr val="accent1">
                    <a:lumMod val="75000"/>
                  </a:schemeClr>
                </a:solidFill>
              </a:rPr>
              <a:t>Alignment package (no alignment, anchored, </a:t>
            </a:r>
            <a:r>
              <a:rPr lang="en-US" sz="1800" dirty="0" err="1">
                <a:solidFill>
                  <a:schemeClr val="accent1">
                    <a:lumMod val="75000"/>
                  </a:schemeClr>
                </a:solidFill>
              </a:rPr>
              <a:t>C</a:t>
            </a:r>
            <a:r>
              <a:rPr lang="en-US" sz="1800" dirty="0" err="1" smtClean="0">
                <a:solidFill>
                  <a:schemeClr val="accent1">
                    <a:lumMod val="75000"/>
                  </a:schemeClr>
                </a:solidFill>
              </a:rPr>
              <a:t>lustal</a:t>
            </a:r>
            <a:r>
              <a:rPr lang="en-US" sz="1800" dirty="0" smtClean="0">
                <a:solidFill>
                  <a:schemeClr val="accent1">
                    <a:lumMod val="75000"/>
                  </a:schemeClr>
                </a:solidFill>
              </a:rPr>
              <a:t>, </a:t>
            </a:r>
            <a:r>
              <a:rPr lang="en-US" sz="1800" dirty="0" err="1" smtClean="0">
                <a:solidFill>
                  <a:schemeClr val="accent1">
                    <a:lumMod val="75000"/>
                  </a:schemeClr>
                </a:solidFill>
              </a:rPr>
              <a:t>DiAlign</a:t>
            </a:r>
            <a:r>
              <a:rPr lang="en-US" sz="1800" dirty="0" smtClean="0">
                <a:solidFill>
                  <a:schemeClr val="accent1">
                    <a:lumMod val="75000"/>
                  </a:schemeClr>
                </a:solidFill>
              </a:rPr>
              <a:t>, T-Coffee) on default settings</a:t>
            </a:r>
          </a:p>
          <a:p>
            <a:pPr lvl="1">
              <a:spcBef>
                <a:spcPts val="0"/>
              </a:spcBef>
              <a:spcAft>
                <a:spcPts val="1200"/>
              </a:spcAft>
            </a:pPr>
            <a:r>
              <a:rPr lang="en-US" sz="18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1800" b="1" dirty="0" smtClean="0">
                <a:solidFill>
                  <a:schemeClr val="accent2">
                    <a:lumMod val="75000"/>
                  </a:schemeClr>
                </a:solidFill>
              </a:rPr>
              <a:t>Plus one alignment of </a:t>
            </a:r>
            <a:r>
              <a:rPr lang="en-US" sz="1800" b="1" dirty="0" err="1" smtClean="0">
                <a:solidFill>
                  <a:schemeClr val="accent2">
                    <a:lumMod val="75000"/>
                  </a:schemeClr>
                </a:solidFill>
              </a:rPr>
              <a:t>RxLR</a:t>
            </a:r>
            <a:r>
              <a:rPr lang="en-US" sz="1800" b="1" dirty="0" smtClean="0">
                <a:solidFill>
                  <a:schemeClr val="accent2">
                    <a:lumMod val="75000"/>
                  </a:schemeClr>
                </a:solidFill>
              </a:rPr>
              <a:t>-EER plus flanking region only</a:t>
            </a:r>
            <a:br>
              <a:rPr lang="en-US" sz="1800" b="1" dirty="0" smtClean="0">
                <a:solidFill>
                  <a:schemeClr val="accent2">
                    <a:lumMod val="75000"/>
                  </a:schemeClr>
                </a:solidFill>
              </a:rPr>
            </a:br>
            <a:r>
              <a:rPr lang="en-US" sz="1800" b="1" dirty="0" smtClean="0">
                <a:solidFill>
                  <a:schemeClr val="accent2">
                    <a:lumMod val="75000"/>
                  </a:schemeClr>
                </a:solidFill>
              </a:rPr>
              <a:t>(‘</a:t>
            </a:r>
            <a:r>
              <a:rPr lang="en-US" sz="1800" b="1" dirty="0" smtClean="0">
                <a:solidFill>
                  <a:schemeClr val="accent2">
                    <a:lumMod val="75000"/>
                  </a:schemeClr>
                </a:solidFill>
                <a:latin typeface="Courier"/>
                <a:cs typeface="Courier"/>
              </a:rPr>
              <a:t>cropped</a:t>
            </a:r>
            <a:r>
              <a:rPr lang="en-US" sz="1800" b="1" dirty="0" smtClean="0">
                <a:solidFill>
                  <a:schemeClr val="accent2">
                    <a:lumMod val="75000"/>
                  </a:schemeClr>
                </a:solidFill>
              </a:rPr>
              <a:t>’)</a:t>
            </a:r>
          </a:p>
          <a:p>
            <a:pPr>
              <a:spcBef>
                <a:spcPts val="0"/>
              </a:spcBef>
              <a:spcAft>
                <a:spcPts val="1200"/>
              </a:spcAft>
            </a:pPr>
            <a:r>
              <a:rPr lang="en-US" sz="2400" dirty="0" smtClean="0">
                <a:solidFill>
                  <a:schemeClr val="accent4">
                    <a:lumMod val="75000"/>
                  </a:schemeClr>
                </a:solidFill>
              </a:rPr>
              <a:t>HMM built for each of eleven alignments</a:t>
            </a:r>
          </a:p>
          <a:p>
            <a:pPr lvl="1">
              <a:spcBef>
                <a:spcPts val="0"/>
              </a:spcBef>
              <a:spcAft>
                <a:spcPts val="1200"/>
              </a:spcAft>
            </a:pPr>
            <a:r>
              <a:rPr lang="en-US" sz="1800" dirty="0" smtClean="0"/>
              <a:t>Default </a:t>
            </a:r>
            <a:r>
              <a:rPr lang="en-US" sz="1800" dirty="0" err="1" smtClean="0"/>
              <a:t>HMMer</a:t>
            </a:r>
            <a:r>
              <a:rPr lang="en-US" sz="1800" dirty="0" smtClean="0"/>
              <a:t> parameters</a:t>
            </a:r>
          </a:p>
          <a:p>
            <a:pPr>
              <a:spcBef>
                <a:spcPts val="0"/>
              </a:spcBef>
              <a:spcAft>
                <a:spcPts val="1200"/>
              </a:spcAft>
            </a:pPr>
            <a:r>
              <a:rPr lang="en-US" sz="2400" dirty="0" smtClean="0">
                <a:solidFill>
                  <a:srgbClr val="FF0000"/>
                </a:solidFill>
              </a:rPr>
              <a:t>Once built, the HMM was the classifier.</a:t>
            </a:r>
            <a:r>
              <a:rPr lang="en-US" sz="2400" dirty="0">
                <a:solidFill>
                  <a:srgbClr val="FF0000"/>
                </a:solidFill>
              </a:rPr>
              <a:t/>
            </a:r>
            <a:br>
              <a:rPr lang="en-US" sz="2400" dirty="0">
                <a:solidFill>
                  <a:srgbClr val="FF0000"/>
                </a:solidFill>
              </a:rPr>
            </a:br>
            <a:r>
              <a:rPr lang="en-US" sz="2000" dirty="0" smtClean="0">
                <a:solidFill>
                  <a:srgbClr val="FF0000"/>
                </a:solidFill>
              </a:rPr>
              <a:t>Stratification by presence of signal peptide (</a:t>
            </a:r>
            <a:r>
              <a:rPr lang="en-US" sz="2000" dirty="0" err="1" smtClean="0">
                <a:solidFill>
                  <a:srgbClr val="FF0000"/>
                </a:solidFill>
              </a:rPr>
              <a:t>SignalP</a:t>
            </a:r>
            <a:r>
              <a:rPr lang="en-US" sz="2000" dirty="0" smtClean="0">
                <a:solidFill>
                  <a:srgbClr val="FF0000"/>
                </a:solidFill>
              </a:rPr>
              <a:t>)</a:t>
            </a:r>
          </a:p>
        </p:txBody>
      </p:sp>
      <p:sp>
        <p:nvSpPr>
          <p:cNvPr id="4" name="TextBox 3"/>
          <p:cNvSpPr txBox="1"/>
          <p:nvPr/>
        </p:nvSpPr>
        <p:spPr>
          <a:xfrm>
            <a:off x="400012" y="5652911"/>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6"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2"/>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187425" y="1057063"/>
            <a:ext cx="8682817" cy="5463411"/>
          </a:xfrm>
          <a:prstGeom prst="rect">
            <a:avLst/>
          </a:prstGeom>
        </p:spPr>
        <p:txBody>
          <a:bodyPr/>
          <a:lstStyle/>
          <a:p>
            <a:r>
              <a:rPr lang="en-US" sz="2800" dirty="0" smtClean="0"/>
              <a:t>Eleven classifiers to test</a:t>
            </a:r>
          </a:p>
          <a:p>
            <a:r>
              <a:rPr lang="en-US" sz="2800" b="1" dirty="0" smtClean="0">
                <a:solidFill>
                  <a:schemeClr val="accent4">
                    <a:lumMod val="75000"/>
                  </a:schemeClr>
                </a:solidFill>
              </a:rPr>
              <a:t>Step 1</a:t>
            </a:r>
            <a:r>
              <a:rPr lang="en-US" sz="2800" dirty="0" smtClean="0">
                <a:solidFill>
                  <a:schemeClr val="accent4">
                    <a:lumMod val="75000"/>
                  </a:schemeClr>
                </a:solidFill>
              </a:rPr>
              <a:t>: Consistency test</a:t>
            </a:r>
          </a:p>
          <a:p>
            <a:pPr lvl="1"/>
            <a:r>
              <a:rPr lang="en-US" sz="2000" dirty="0" smtClean="0"/>
              <a:t>Does the classifier correctly call as positive the sequences used to train it?</a:t>
            </a:r>
          </a:p>
          <a:p>
            <a:pPr lvl="1"/>
            <a:r>
              <a:rPr lang="en-US" sz="2000" dirty="0" smtClean="0"/>
              <a:t>Estimates recovery of the information in the training set</a:t>
            </a:r>
          </a:p>
          <a:p>
            <a:r>
              <a:rPr lang="en-US" sz="2800" b="1" dirty="0" smtClean="0">
                <a:solidFill>
                  <a:schemeClr val="accent3">
                    <a:lumMod val="75000"/>
                  </a:schemeClr>
                </a:solidFill>
              </a:rPr>
              <a:t>Step 2</a:t>
            </a:r>
            <a:r>
              <a:rPr lang="en-US" sz="2800" dirty="0" smtClean="0">
                <a:solidFill>
                  <a:schemeClr val="accent3">
                    <a:lumMod val="75000"/>
                  </a:schemeClr>
                </a:solidFill>
              </a:rPr>
              <a:t>: Recovery of full sequences </a:t>
            </a:r>
          </a:p>
          <a:p>
            <a:pPr lvl="1"/>
            <a:r>
              <a:rPr lang="en-US" sz="2000" dirty="0" smtClean="0"/>
              <a:t>Estimates performance of classifier on complete sequence data</a:t>
            </a:r>
            <a:endParaRPr lang="en-US" sz="2000" dirty="0"/>
          </a:p>
        </p:txBody>
      </p:sp>
      <p:pic>
        <p:nvPicPr>
          <p:cNvPr id="4" name="Picture 3" descr="consistency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41" y="3868071"/>
            <a:ext cx="5940162" cy="2564900"/>
          </a:xfrm>
          <a:prstGeom prst="rect">
            <a:avLst/>
          </a:prstGeom>
        </p:spPr>
      </p:pic>
      <p:sp>
        <p:nvSpPr>
          <p:cNvPr id="5" name="Rounded Rectangle 4"/>
          <p:cNvSpPr/>
          <p:nvPr/>
        </p:nvSpPr>
        <p:spPr>
          <a:xfrm>
            <a:off x="1470041" y="6231613"/>
            <a:ext cx="5940162" cy="181356"/>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077774" y="3977499"/>
            <a:ext cx="969662" cy="2435933"/>
          </a:xfrm>
          <a:prstGeom prst="roundRect">
            <a:avLst/>
          </a:prstGeom>
          <a:noFill/>
          <a:ln w="25400">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7295065" y="4269580"/>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295065" y="527577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07409" y="4640121"/>
            <a:ext cx="142230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SigP-RxLR-Cterm</a:t>
            </a:r>
            <a:endParaRPr lang="en-US" sz="1400" b="1" dirty="0" smtClean="0">
              <a:solidFill>
                <a:schemeClr val="accent3">
                  <a:lumMod val="50000"/>
                </a:schemeClr>
              </a:solidFill>
              <a:latin typeface="Calibri"/>
              <a:cs typeface="Calibri"/>
            </a:endParaRPr>
          </a:p>
        </p:txBody>
      </p:sp>
      <p:sp>
        <p:nvSpPr>
          <p:cNvPr id="10" name="TextBox 9"/>
          <p:cNvSpPr txBox="1"/>
          <p:nvPr/>
        </p:nvSpPr>
        <p:spPr>
          <a:xfrm>
            <a:off x="7707409" y="5536019"/>
            <a:ext cx="1057714"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RxLR-Cterm</a:t>
            </a:r>
            <a:endParaRPr lang="en-US" sz="1400" b="1" dirty="0" smtClean="0">
              <a:solidFill>
                <a:schemeClr val="accent3">
                  <a:lumMod val="50000"/>
                </a:schemeClr>
              </a:solidFill>
              <a:latin typeface="Calibri"/>
              <a:cs typeface="Calibri"/>
            </a:endParaRPr>
          </a:p>
        </p:txBody>
      </p:sp>
      <p:sp>
        <p:nvSpPr>
          <p:cNvPr id="11" name="TextBox 10"/>
          <p:cNvSpPr txBox="1"/>
          <p:nvPr/>
        </p:nvSpPr>
        <p:spPr>
          <a:xfrm>
            <a:off x="7707409" y="612519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2"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83323257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5">
                    <a:lumMod val="75000"/>
                  </a:schemeClr>
                </a:solidFill>
              </a:rPr>
              <a:t>Step 3: </a:t>
            </a:r>
            <a:r>
              <a:rPr lang="en-US" sz="2800" dirty="0" smtClean="0">
                <a:solidFill>
                  <a:schemeClr val="accent5">
                    <a:lumMod val="75000"/>
                  </a:schemeClr>
                </a:solidFill>
              </a:rPr>
              <a:t>Leave-One-Out </a:t>
            </a:r>
            <a:r>
              <a:rPr lang="en-US" sz="2800" dirty="0" err="1" smtClean="0">
                <a:solidFill>
                  <a:schemeClr val="accent5">
                    <a:lumMod val="75000"/>
                  </a:schemeClr>
                </a:solidFill>
              </a:rPr>
              <a:t>Crossvalidation</a:t>
            </a:r>
            <a:endParaRPr lang="en-US" sz="2800" dirty="0" smtClean="0">
              <a:solidFill>
                <a:schemeClr val="accent5">
                  <a:lumMod val="75000"/>
                </a:schemeClr>
              </a:solidFill>
            </a:endParaRPr>
          </a:p>
          <a:p>
            <a:pPr lvl="1"/>
            <a:r>
              <a:rPr lang="en-US" sz="2000" dirty="0" smtClean="0"/>
              <a:t>But only have positive examples!</a:t>
            </a:r>
          </a:p>
          <a:p>
            <a:pPr lvl="1"/>
            <a:r>
              <a:rPr lang="en-US" sz="2000" b="1" dirty="0" smtClean="0">
                <a:solidFill>
                  <a:schemeClr val="accent3">
                    <a:lumMod val="75000"/>
                  </a:schemeClr>
                </a:solidFill>
              </a:rPr>
              <a:t>Removes possibility that classifier matches on basis of having ‘seen’ a sequence before</a:t>
            </a:r>
            <a:endParaRPr lang="en-US" sz="2000" b="1" dirty="0">
              <a:solidFill>
                <a:schemeClr val="accent3">
                  <a:lumMod val="75000"/>
                </a:schemeClr>
              </a:solidFill>
            </a:endParaRPr>
          </a:p>
        </p:txBody>
      </p:sp>
      <p:pic>
        <p:nvPicPr>
          <p:cNvPr id="4" name="Picture 3" descr="leave_one_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11" y="3068234"/>
            <a:ext cx="6640182" cy="3259726"/>
          </a:xfrm>
          <a:prstGeom prst="rect">
            <a:avLst/>
          </a:prstGeom>
        </p:spPr>
      </p:pic>
      <p:sp>
        <p:nvSpPr>
          <p:cNvPr id="10" name="Rectangle 9"/>
          <p:cNvSpPr/>
          <p:nvPr/>
        </p:nvSpPr>
        <p:spPr>
          <a:xfrm>
            <a:off x="5590153" y="3720271"/>
            <a:ext cx="2277940" cy="2320169"/>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27911" y="6060442"/>
            <a:ext cx="6640182"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006219" y="3808891"/>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8006219" y="4990938"/>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418563" y="3916102"/>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2" name="TextBox 11"/>
          <p:cNvSpPr txBox="1"/>
          <p:nvPr/>
        </p:nvSpPr>
        <p:spPr>
          <a:xfrm>
            <a:off x="8418563" y="5189224"/>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8418563" y="5995259"/>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4" name="Right Brace 13"/>
          <p:cNvSpPr/>
          <p:nvPr/>
        </p:nvSpPr>
        <p:spPr>
          <a:xfrm rot="16200000">
            <a:off x="6550348" y="2021543"/>
            <a:ext cx="387212" cy="2217301"/>
          </a:xfrm>
          <a:prstGeom prst="righ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16670" y="2627030"/>
            <a:ext cx="3204260" cy="307777"/>
          </a:xfrm>
          <a:prstGeom prst="rect">
            <a:avLst/>
          </a:prstGeom>
          <a:noFill/>
        </p:spPr>
        <p:txBody>
          <a:bodyPr wrap="none" rtlCol="0">
            <a:spAutoFit/>
          </a:bodyPr>
          <a:lstStyle/>
          <a:p>
            <a:r>
              <a:rPr lang="en-US" sz="1400" b="1" dirty="0" smtClean="0">
                <a:solidFill>
                  <a:schemeClr val="accent3">
                    <a:lumMod val="50000"/>
                  </a:schemeClr>
                </a:solidFill>
                <a:latin typeface="Calibri"/>
                <a:cs typeface="Calibri"/>
              </a:rPr>
              <a:t>Better match to classifier than to control</a:t>
            </a:r>
          </a:p>
        </p:txBody>
      </p:sp>
      <p:sp>
        <p:nvSpPr>
          <p:cNvPr id="1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4079862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2">
                    <a:lumMod val="75000"/>
                  </a:schemeClr>
                </a:solidFill>
              </a:rPr>
              <a:t>Step 4: </a:t>
            </a:r>
            <a:r>
              <a:rPr lang="en-US" sz="2800" dirty="0" smtClean="0">
                <a:solidFill>
                  <a:schemeClr val="accent2">
                    <a:lumMod val="75000"/>
                  </a:schemeClr>
                </a:solidFill>
              </a:rPr>
              <a:t>Tests on negative samples</a:t>
            </a:r>
          </a:p>
          <a:p>
            <a:pPr lvl="1"/>
            <a:r>
              <a:rPr lang="en-US" sz="2000" dirty="0" smtClean="0"/>
              <a:t>Completely shuffled sequences</a:t>
            </a:r>
          </a:p>
          <a:p>
            <a:pPr lvl="1"/>
            <a:r>
              <a:rPr lang="en-US" sz="2000" dirty="0" smtClean="0">
                <a:solidFill>
                  <a:srgbClr val="B2B2B2"/>
                </a:solidFill>
              </a:rPr>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sp>
        <p:nvSpPr>
          <p:cNvPr id="5" name="TextBox 4"/>
          <p:cNvSpPr txBox="1"/>
          <p:nvPr/>
        </p:nvSpPr>
        <p:spPr>
          <a:xfrm>
            <a:off x="1147279" y="3250238"/>
            <a:ext cx="6560810" cy="1446550"/>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No classifier identifies a false positive</a:t>
            </a:r>
          </a:p>
          <a:p>
            <a:r>
              <a:rPr lang="en-US" sz="2800" dirty="0" smtClean="0">
                <a:solidFill>
                  <a:schemeClr val="accent3">
                    <a:lumMod val="50000"/>
                  </a:schemeClr>
                </a:solidFill>
                <a:latin typeface="Calibri"/>
                <a:cs typeface="Calibri"/>
              </a:rPr>
              <a:t>	(no classifier matches on sequence </a:t>
            </a:r>
            <a:br>
              <a:rPr lang="en-US" sz="2800" dirty="0" smtClean="0">
                <a:solidFill>
                  <a:schemeClr val="accent3">
                    <a:lumMod val="50000"/>
                  </a:schemeClr>
                </a:solidFill>
                <a:latin typeface="Calibri"/>
                <a:cs typeface="Calibri"/>
              </a:rPr>
            </a:br>
            <a:r>
              <a:rPr lang="en-US" sz="2800" dirty="0" smtClean="0">
                <a:solidFill>
                  <a:schemeClr val="accent3">
                    <a:lumMod val="50000"/>
                  </a:schemeClr>
                </a:solidFill>
                <a:latin typeface="Calibri"/>
                <a:cs typeface="Calibri"/>
              </a:rPr>
              <a:t>	 composition alone)</a:t>
            </a:r>
          </a:p>
        </p:txBody>
      </p:sp>
      <p:sp>
        <p:nvSpPr>
          <p:cNvPr id="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7998800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pic>
        <p:nvPicPr>
          <p:cNvPr id="4" name="Picture 3" descr="downstream_shuff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8" y="3373510"/>
            <a:ext cx="5710157" cy="2972054"/>
          </a:xfrm>
          <a:prstGeom prst="rect">
            <a:avLst/>
          </a:prstGeom>
        </p:spPr>
      </p:pic>
      <p:sp>
        <p:nvSpPr>
          <p:cNvPr id="10" name="Rectangle 9"/>
          <p:cNvSpPr/>
          <p:nvPr/>
        </p:nvSpPr>
        <p:spPr>
          <a:xfrm>
            <a:off x="4401183" y="3710702"/>
            <a:ext cx="998965" cy="118008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113113"/>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30638"/>
            <a:ext cx="6707060"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basis of signal peptide)</a:t>
            </a:r>
          </a:p>
        </p:txBody>
      </p:sp>
      <p:sp>
        <p:nvSpPr>
          <p:cNvPr id="9" name="Right Brace 8"/>
          <p:cNvSpPr/>
          <p:nvPr/>
        </p:nvSpPr>
        <p:spPr>
          <a:xfrm>
            <a:off x="7134656" y="3851419"/>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7134656" y="5033466"/>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547000" y="3958630"/>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7547000" y="5231752"/>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4" name="TextBox 13"/>
          <p:cNvSpPr txBox="1"/>
          <p:nvPr/>
        </p:nvSpPr>
        <p:spPr>
          <a:xfrm>
            <a:off x="7547000" y="6037787"/>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2599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ine_scan_recor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7" y="3422871"/>
            <a:ext cx="5745975" cy="2919946"/>
          </a:xfrm>
          <a:prstGeom prst="rect">
            <a:avLst/>
          </a:prstGeom>
        </p:spPr>
      </p:pic>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solidFill>
                  <a:srgbClr val="B2B2B2"/>
                </a:solidFill>
              </a:rPr>
              <a:t>Shuffled downstream of the signal peptide only</a:t>
            </a:r>
          </a:p>
          <a:p>
            <a:pPr lvl="1"/>
            <a:r>
              <a:rPr lang="en-US" sz="2000" dirty="0" smtClean="0"/>
              <a:t>Replace </a:t>
            </a:r>
            <a:r>
              <a:rPr lang="en-US" sz="2000" dirty="0" err="1" smtClean="0"/>
              <a:t>RxLR</a:t>
            </a:r>
            <a:r>
              <a:rPr lang="en-US" sz="2000" dirty="0" smtClean="0"/>
              <a:t>-EER with AAAA-AAA</a:t>
            </a:r>
          </a:p>
        </p:txBody>
      </p:sp>
      <p:sp>
        <p:nvSpPr>
          <p:cNvPr id="10" name="Rectangle 9"/>
          <p:cNvSpPr/>
          <p:nvPr/>
        </p:nvSpPr>
        <p:spPr>
          <a:xfrm>
            <a:off x="4331181" y="3752894"/>
            <a:ext cx="998965" cy="233240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085300"/>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02825"/>
            <a:ext cx="7377691"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sequence other than motif)</a:t>
            </a:r>
          </a:p>
        </p:txBody>
      </p:sp>
      <p:sp>
        <p:nvSpPr>
          <p:cNvPr id="13" name="Right Brace 12"/>
          <p:cNvSpPr/>
          <p:nvPr/>
        </p:nvSpPr>
        <p:spPr>
          <a:xfrm>
            <a:off x="7134656" y="3823606"/>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7134656" y="500565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547000" y="3930817"/>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6" name="TextBox 15"/>
          <p:cNvSpPr txBox="1"/>
          <p:nvPr/>
        </p:nvSpPr>
        <p:spPr>
          <a:xfrm>
            <a:off x="7547000" y="5203939"/>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7" name="TextBox 16"/>
          <p:cNvSpPr txBox="1"/>
          <p:nvPr/>
        </p:nvSpPr>
        <p:spPr>
          <a:xfrm>
            <a:off x="7547000" y="600997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13438908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high quality 5Mbp 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92-100</a:t>
            </a:r>
            <a:r>
              <a:rPr lang="en-US" sz="2000" dirty="0" smtClean="0">
                <a:solidFill>
                  <a:srgbClr val="604A7B"/>
                </a:solidFill>
              </a:rPr>
              <a:t>%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br>
              <a:rPr lang="en-US" sz="2400" dirty="0" smtClean="0">
                <a:solidFill>
                  <a:schemeClr val="accent6">
                    <a:lumMod val="75000"/>
                  </a:schemeClr>
                </a:solidFill>
              </a:rPr>
            </a:br>
            <a:r>
              <a:rPr lang="en-US" sz="2400" b="1" u="sng" dirty="0" smtClean="0">
                <a:solidFill>
                  <a:schemeClr val="accent6">
                    <a:lumMod val="75000"/>
                  </a:schemeClr>
                </a:solidFill>
              </a:rPr>
              <a:t>284 candidates from ‘cropped’ </a:t>
            </a:r>
            <a:r>
              <a:rPr lang="en-US" sz="1900" dirty="0" smtClean="0">
                <a:solidFill>
                  <a:schemeClr val="accent6">
                    <a:lumMod val="75000"/>
                  </a:schemeClr>
                </a:solidFill>
              </a:rPr>
              <a:t>(≈80-200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5"/>
          <p:cNvSpPr txBox="1">
            <a:spLocks noChangeArrowheads="1"/>
          </p:cNvSpPr>
          <p:nvPr/>
        </p:nvSpPr>
        <p:spPr bwMode="auto">
          <a:xfrm>
            <a:off x="0" y="6279821"/>
            <a:ext cx="477155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Whisson</a:t>
            </a:r>
            <a:r>
              <a:rPr lang="en-US" sz="1600" dirty="0">
                <a:solidFill>
                  <a:schemeClr val="accent3">
                    <a:lumMod val="50000"/>
                  </a:schemeClr>
                </a:solidFill>
              </a:rPr>
              <a:t> </a:t>
            </a:r>
            <a:r>
              <a:rPr lang="en-US" sz="1600" i="1" dirty="0">
                <a:solidFill>
                  <a:schemeClr val="accent3">
                    <a:lumMod val="50000"/>
                  </a:schemeClr>
                </a:solidFill>
              </a:rPr>
              <a:t>et al. </a:t>
            </a:r>
            <a:r>
              <a:rPr lang="en-US" sz="1600" dirty="0">
                <a:solidFill>
                  <a:schemeClr val="accent3">
                    <a:lumMod val="50000"/>
                  </a:schemeClr>
                </a:solidFill>
              </a:rPr>
              <a:t>(2007) </a:t>
            </a:r>
            <a:r>
              <a:rPr lang="en-US" sz="1600" i="1" dirty="0">
                <a:solidFill>
                  <a:schemeClr val="accent3">
                    <a:lumMod val="50000"/>
                  </a:schemeClr>
                </a:solidFill>
              </a:rPr>
              <a:t>Nature</a:t>
            </a:r>
            <a:r>
              <a:rPr lang="en-US" sz="1600" dirty="0">
                <a:solidFill>
                  <a:schemeClr val="accent3">
                    <a:lumMod val="50000"/>
                  </a:schemeClr>
                </a:solidFill>
              </a:rPr>
              <a:t> </a:t>
            </a:r>
            <a:r>
              <a:rPr lang="en-US" sz="1600" dirty="0">
                <a:solidFill>
                  <a:schemeClr val="accent3">
                    <a:lumMod val="50000"/>
                  </a:schemeClr>
                </a:solidFill>
                <a:hlinkClick r:id="rId3"/>
              </a:rPr>
              <a:t>doi:10.1038/nature06203</a:t>
            </a:r>
            <a:endParaRPr lang="en-US" sz="1600" dirty="0">
              <a:solidFill>
                <a:schemeClr val="accent3">
                  <a:lumMod val="50000"/>
                </a:schemeClr>
              </a:solidFill>
            </a:endParaRPr>
          </a:p>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a:t>
            </a:r>
            <a:r>
              <a:rPr lang="en-US" sz="2400" b="1" i="1" dirty="0" smtClean="0"/>
              <a:t>disease X</a:t>
            </a:r>
            <a:r>
              <a:rPr lang="en-US" sz="2400" dirty="0" smtClean="0"/>
              <a:t> </a:t>
            </a:r>
            <a:r>
              <a:rPr lang="en-US" sz="2400" dirty="0" smtClean="0"/>
              <a:t>(which will ruin your holiday)</a:t>
            </a:r>
            <a:endParaRPr lang="en-US" sz="2400" dirty="0" smtClean="0"/>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p>
          <a:p>
            <a:r>
              <a:rPr lang="en-US" sz="2400" dirty="0" smtClean="0"/>
              <a:t>What is the probability that you </a:t>
            </a:r>
            <a:r>
              <a:rPr lang="en-US" sz="2400" dirty="0" smtClean="0"/>
              <a:t>truly have </a:t>
            </a:r>
            <a:r>
              <a:rPr lang="en-US" sz="2400" dirty="0" smtClean="0"/>
              <a:t>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a:t>
            </a:r>
            <a:r>
              <a:rPr lang="en-US" sz="2400" b="1" i="1" dirty="0" smtClean="0"/>
              <a:t>disease X</a:t>
            </a:r>
            <a:r>
              <a:rPr lang="en-US" sz="2400" dirty="0" smtClean="0"/>
              <a:t> </a:t>
            </a:r>
            <a:r>
              <a:rPr lang="en-US" sz="2400" dirty="0" smtClean="0"/>
              <a:t>(which will ruin your holiday)</a:t>
            </a:r>
            <a:endParaRPr lang="en-US" sz="2400" dirty="0" smtClean="0"/>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384030"/>
            <a:ext cx="8767919" cy="4760520"/>
          </a:xfrm>
          <a:prstGeom prst="rect">
            <a:avLst/>
          </a:prstGeom>
        </p:spPr>
        <p:txBody>
          <a:bodyPr/>
          <a:lstStyle/>
          <a:p>
            <a:pPr>
              <a:spcBef>
                <a:spcPts val="0"/>
              </a:spcBef>
              <a:spcAft>
                <a:spcPts val="600"/>
              </a:spcAft>
            </a:pPr>
            <a:r>
              <a:rPr lang="en-US" sz="2800" b="1" dirty="0" smtClean="0">
                <a:solidFill>
                  <a:schemeClr val="accent1">
                    <a:lumMod val="75000"/>
                  </a:schemeClr>
                </a:solidFill>
              </a:rPr>
              <a:t>Bacterial </a:t>
            </a:r>
            <a:r>
              <a:rPr lang="en-US" sz="2800" b="1" dirty="0" smtClean="0">
                <a:solidFill>
                  <a:schemeClr val="accent1">
                    <a:lumMod val="75000"/>
                  </a:schemeClr>
                </a:solidFill>
              </a:rPr>
              <a:t>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 </a:t>
            </a:r>
            <a:r>
              <a:rPr lang="en-US" sz="2800" b="1" dirty="0" smtClean="0">
                <a:effectLst>
                  <a:glow rad="101600">
                    <a:schemeClr val="bg1">
                      <a:alpha val="55000"/>
                    </a:schemeClr>
                  </a:glow>
                </a:effectLst>
              </a:rPr>
              <a:t>see </a:t>
            </a:r>
            <a:r>
              <a:rPr lang="en-US" b="1" dirty="0" err="1" smtClean="0">
                <a:effectLst>
                  <a:glow rad="101600">
                    <a:schemeClr val="bg1">
                      <a:alpha val="55000"/>
                    </a:schemeClr>
                  </a:glow>
                </a:effectLst>
                <a:latin typeface="Courier"/>
                <a:cs typeface="Courier"/>
              </a:rPr>
              <a:t>pred_acc.ipynb</a:t>
            </a:r>
            <a:r>
              <a:rPr lang="en-US" sz="2800" b="1" dirty="0" smtClean="0">
                <a:solidFill>
                  <a:srgbClr val="FF0000"/>
                </a:solidFill>
                <a:effectLst>
                  <a:glow rad="101600">
                    <a:schemeClr val="bg1">
                      <a:alpha val="55000"/>
                    </a:schemeClr>
                  </a:glow>
                </a:effectLst>
              </a:rPr>
              <a:t>)</a:t>
            </a: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712047" cy="1200328"/>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br>
              <a:rPr lang="en-US" sz="2400" dirty="0" smtClean="0">
                <a:solidFill>
                  <a:srgbClr val="000000"/>
                </a:solidFill>
                <a:latin typeface="Calibri"/>
                <a:cs typeface="Calibri"/>
              </a:rPr>
            </a:br>
            <a:r>
              <a:rPr lang="en-US" sz="1600" dirty="0"/>
              <a:t>1-2% (</a:t>
            </a:r>
            <a:r>
              <a:rPr lang="en-US" sz="1600" dirty="0" err="1"/>
              <a:t>Collmer</a:t>
            </a:r>
            <a:r>
              <a:rPr lang="en-US" sz="1600" dirty="0"/>
              <a:t> </a:t>
            </a:r>
            <a:r>
              <a:rPr lang="en-US" sz="1600" i="1" dirty="0"/>
              <a:t>et al.</a:t>
            </a:r>
            <a:r>
              <a:rPr lang="en-US" sz="1600" dirty="0"/>
              <a:t> 2002); 1% (</a:t>
            </a:r>
            <a:r>
              <a:rPr lang="en-US" sz="1600" dirty="0" err="1"/>
              <a:t>Boch</a:t>
            </a:r>
            <a:r>
              <a:rPr lang="en-US" sz="1600" dirty="0"/>
              <a:t> and </a:t>
            </a:r>
            <a:r>
              <a:rPr lang="en-US" sz="1600" dirty="0" err="1"/>
              <a:t>Bonas</a:t>
            </a:r>
            <a:r>
              <a:rPr lang="en-US" sz="1600" dirty="0"/>
              <a:t>, 2010)</a:t>
            </a:r>
            <a:endParaRPr lang="en-US" sz="2400" dirty="0" smtClean="0">
              <a:solidFill>
                <a:srgbClr val="000000"/>
              </a:solidFill>
              <a:latin typeface="Calibri"/>
              <a:cs typeface="Calibri"/>
            </a:endParaRP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
        <p:nvSpPr>
          <p:cNvPr id="12" name="Bent Arrow 11"/>
          <p:cNvSpPr/>
          <p:nvPr/>
        </p:nvSpPr>
        <p:spPr>
          <a:xfrm rot="10800000" flipH="1">
            <a:off x="3434533" y="3344998"/>
            <a:ext cx="890018" cy="2567424"/>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interesting and useful 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always try to think statistically</a:t>
            </a:r>
          </a:p>
          <a:p>
            <a:r>
              <a:rPr lang="en-US" dirty="0" smtClean="0">
                <a:solidFill>
                  <a:schemeClr val="accent3">
                    <a:lumMod val="75000"/>
                  </a:schemeClr>
                </a:solidFill>
              </a:rPr>
              <a:t>Workflows (e.g. Galaxy) are 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reads</a:t>
            </a:r>
            <a:endParaRPr lang="en-US" dirty="0" smtClean="0">
              <a:solidFill>
                <a:srgbClr val="000000"/>
              </a:solidFill>
            </a:endParaRP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mostly automated</a:t>
            </a: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genome sequence is 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372645" y="1450537"/>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42" y="2654982"/>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212" y="5227240"/>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127948"/>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2000" dirty="0" smtClean="0">
                <a:solidFill>
                  <a:srgbClr val="008D8D"/>
                </a:solidFill>
              </a:rPr>
              <a:t>equivalent to 95% Average Nucleotide Identity (ANI), determined by whole-genome alignment</a:t>
            </a:r>
            <a:endParaRPr lang="en-US" sz="20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48776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487761"/>
            <a:ext cx="4154210" cy="3863324"/>
          </a:xfrm>
          <a:prstGeom prst="rect">
            <a:avLst/>
          </a:prstGeom>
        </p:spPr>
      </p:pic>
      <p:sp>
        <p:nvSpPr>
          <p:cNvPr id="8" name="Content Placeholder 2"/>
          <p:cNvSpPr txBox="1">
            <a:spLocks/>
          </p:cNvSpPr>
          <p:nvPr/>
        </p:nvSpPr>
        <p:spPr>
          <a:xfrm>
            <a:off x="216428" y="5446669"/>
            <a:ext cx="8727862" cy="108021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solidFill>
                  <a:schemeClr val="accent5">
                    <a:lumMod val="75000"/>
                  </a:schemeClr>
                </a:solidFill>
              </a:rPr>
              <a:t>Availability </a:t>
            </a:r>
            <a:r>
              <a:rPr lang="en-US" sz="2400" dirty="0" smtClean="0">
                <a:solidFill>
                  <a:schemeClr val="accent5">
                    <a:lumMod val="75000"/>
                  </a:schemeClr>
                </a:solidFill>
              </a:rPr>
              <a:t>of a genome for your pathogen may reveal some taxonomic surprises</a:t>
            </a:r>
            <a:r>
              <a:rPr lang="en-US" sz="2400" dirty="0" smtClean="0">
                <a:solidFill>
                  <a:schemeClr val="accent5">
                    <a:lumMod val="75000"/>
                  </a:schemeClr>
                </a:solidFill>
              </a:rPr>
              <a:t>…</a:t>
            </a:r>
            <a:r>
              <a:rPr lang="en-US" sz="1800" dirty="0">
                <a:solidFill>
                  <a:srgbClr val="008D8D"/>
                </a:solidFill>
              </a:rPr>
              <a:t> </a:t>
            </a:r>
            <a:r>
              <a:rPr lang="en-US" sz="1800" dirty="0" smtClean="0">
                <a:solidFill>
                  <a:srgbClr val="008D8D"/>
                </a:solidFill>
              </a:rPr>
              <a:t>(</a:t>
            </a:r>
            <a:r>
              <a:rPr lang="en-US" sz="1800" i="1" dirty="0" err="1" smtClean="0">
                <a:solidFill>
                  <a:srgbClr val="008D8D"/>
                </a:solidFill>
              </a:rPr>
              <a:t>Rhodococcus</a:t>
            </a:r>
            <a:r>
              <a:rPr lang="en-US" sz="1800" i="1" dirty="0" smtClean="0">
                <a:solidFill>
                  <a:srgbClr val="008D8D"/>
                </a:solidFill>
              </a:rPr>
              <a:t>…</a:t>
            </a:r>
            <a:r>
              <a:rPr lang="en-US" sz="1800" dirty="0" smtClean="0">
                <a:solidFill>
                  <a:srgbClr val="008D8D"/>
                </a:solidFill>
              </a:rPr>
              <a:t>)</a:t>
            </a:r>
          </a:p>
          <a:p>
            <a:pPr>
              <a:spcBef>
                <a:spcPts val="0"/>
              </a:spcBef>
              <a:spcAft>
                <a:spcPts val="600"/>
              </a:spcAft>
            </a:pPr>
            <a:r>
              <a:rPr lang="en-US" sz="2600" dirty="0" smtClean="0">
                <a:solidFill>
                  <a:schemeClr val="accent3">
                    <a:lumMod val="75000"/>
                  </a:schemeClr>
                </a:solidFill>
              </a:rPr>
              <a:t>Should classification be on phenotypic or sequence/</a:t>
            </a:r>
            <a:r>
              <a:rPr lang="en-US" sz="2600" dirty="0" err="1" smtClean="0">
                <a:solidFill>
                  <a:schemeClr val="accent3">
                    <a:lumMod val="75000"/>
                  </a:schemeClr>
                </a:solidFill>
              </a:rPr>
              <a:t>pangenome</a:t>
            </a:r>
            <a:r>
              <a:rPr lang="en-US" sz="2600" dirty="0" smtClean="0">
                <a:solidFill>
                  <a:schemeClr val="accent3">
                    <a:lumMod val="75000"/>
                  </a:schemeClr>
                </a:solidFill>
              </a:rPr>
              <a:t> lines?</a:t>
            </a:r>
            <a:endParaRPr lang="en-US" sz="3500" dirty="0" smtClean="0">
              <a:solidFill>
                <a:schemeClr val="accent3">
                  <a:lumMod val="75000"/>
                </a:schemeClr>
              </a:solidFill>
            </a:endParaRPr>
          </a:p>
        </p:txBody>
      </p:sp>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166933"/>
            <a:ext cx="7488273" cy="4677216"/>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
        <p:nvSpPr>
          <p:cNvPr id="4" name="TextBox 3"/>
          <p:cNvSpPr txBox="1"/>
          <p:nvPr/>
        </p:nvSpPr>
        <p:spPr>
          <a:xfrm>
            <a:off x="0" y="5896594"/>
            <a:ext cx="9202333" cy="523220"/>
          </a:xfrm>
          <a:prstGeom prst="rect">
            <a:avLst/>
          </a:prstGeom>
          <a:noFill/>
        </p:spPr>
        <p:txBody>
          <a:bodyPr wrap="none" rtlCol="0">
            <a:spAutoFit/>
          </a:bodyPr>
          <a:lstStyle/>
          <a:p>
            <a:r>
              <a:rPr lang="en-US" sz="2800" b="1" dirty="0" smtClean="0">
                <a:solidFill>
                  <a:srgbClr val="FF0000"/>
                </a:solidFill>
              </a:rPr>
              <a:t>Availability of whole pathogen genomes gives new options…</a:t>
            </a:r>
            <a:endParaRPr lang="en-US" sz="2800" b="1" dirty="0">
              <a:solidFill>
                <a:srgbClr val="FF0000"/>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“Alignment-free” Genomic PCR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2317</TotalTime>
  <Words>9632</Words>
  <Application>Microsoft Macintosh PowerPoint</Application>
  <PresentationFormat>On-screen Show (4:3)</PresentationFormat>
  <Paragraphs>1832</Paragraphs>
  <Slides>126</Slides>
  <Notes>18</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PPT template 2014</vt:lpstr>
      <vt:lpstr>Pathogen Genome Data My life in sequences</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Comparing Gene Features</vt:lpstr>
      <vt:lpstr>Attack of the –logues</vt:lpstr>
      <vt:lpstr>Note on “Orthology”</vt:lpstr>
      <vt:lpstr>Finding “Orthologues”</vt:lpstr>
      <vt:lpstr>Why “orthologues”?</vt:lpstr>
      <vt:lpstr>How to find “orthologues”?</vt:lpstr>
      <vt:lpstr>Evaluating “Orthologue” Prediction</vt:lpstr>
      <vt:lpstr>“Orthologue” Prediction Performance</vt:lpstr>
      <vt:lpstr>Back To Our Pba Questions</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Conclusions I</vt:lpstr>
      <vt:lpstr>2009: Phytophthora infestans</vt:lpstr>
      <vt:lpstr>Phytophthora infestans</vt:lpstr>
      <vt:lpstr>Phytopthora infestans</vt:lpstr>
      <vt:lpstr>My Interest: Effectors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Building an RxLR training set</vt:lpstr>
      <vt:lpstr>Building a classifier</vt:lpstr>
      <vt:lpstr>Building a classifier</vt:lpstr>
      <vt:lpstr>Testing the classifiers</vt:lpstr>
      <vt:lpstr>Testing the classifiers</vt:lpstr>
      <vt:lpstr>Testing the classifiers</vt:lpstr>
      <vt:lpstr>Testing the classifiers</vt:lpstr>
      <vt:lpstr>Testing the classifiers</vt:lpstr>
      <vt:lpstr>Choosing a classifier</vt:lpstr>
      <vt:lpstr>A Trip To The Doctor</vt:lpstr>
      <vt:lpstr>A trip to the doctor, part II</vt:lpstr>
      <vt:lpstr>What is the baseline occurrence for effectors?</vt:lpstr>
      <vt:lpstr>A lesson from the literature?</vt:lpstr>
      <vt:lpstr>A lesson from the literature?</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PCR Design</vt:lpstr>
      <vt:lpstr>Primer prediction (on positive set)</vt:lpstr>
      <vt:lpstr>Test cross-amplification in silico</vt:lpstr>
      <vt:lpstr>Classify primers and validation</vt:lpstr>
      <vt:lpstr>Primer design: validated in vitro (E.coli)</vt:lpstr>
      <vt:lpstr>Primer design: validated in vitro (Dickeya)</vt:lpstr>
      <vt:lpstr>Dickeya genecalling</vt:lpstr>
      <vt:lpstr>Dickeya CDS Annotation</vt:lpstr>
      <vt:lpstr>Dickeya RBH</vt:lpstr>
      <vt:lpstr>Type III Secretion System</vt:lpstr>
      <vt:lpstr>Type VI Secretion System</vt:lpstr>
      <vt:lpstr>Pangenome identification</vt:lpstr>
      <vt:lpstr>Pangenome identification</vt:lpstr>
      <vt:lpstr>Collinearity</vt:lpstr>
      <vt:lpstr>Epidemiology</vt:lpstr>
      <vt:lpstr>Variable nucleotide tandem repeats (VNTR)</vt:lpstr>
      <vt:lpstr>VNTR Minimum Spanning Trees</vt:lpstr>
      <vt:lpstr>VNTR suggests ornamental introduction</vt:lpstr>
      <vt:lpstr>Systems Biology</vt:lpstr>
      <vt:lpstr>Mapping Genome Features to Dynamic Processes</vt:lpstr>
      <vt:lpstr>Reactions Differ By Species</vt:lpstr>
      <vt:lpstr>Presence/Absence of KEGG Reactions</vt:lpstr>
      <vt:lpstr>Reconstructing bacterial metabolism</vt:lpstr>
      <vt:lpstr>Flux-Balance Analysis (FBA)</vt:lpstr>
      <vt:lpstr>Flux Balance Analysis models</vt:lpstr>
      <vt:lpstr>Conclusions III</vt:lpstr>
      <vt:lpstr>Acknowledgements</vt:lpstr>
      <vt:lpstr>How to get presentation materials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364</cp:revision>
  <dcterms:created xsi:type="dcterms:W3CDTF">2013-10-11T15:07:27Z</dcterms:created>
  <dcterms:modified xsi:type="dcterms:W3CDTF">2014-07-08T13:28:27Z</dcterms:modified>
</cp:coreProperties>
</file>